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14"/>
  </p:notesMasterIdLst>
  <p:sldIdLst>
    <p:sldId id="263" r:id="rId6"/>
    <p:sldId id="258" r:id="rId7"/>
    <p:sldId id="265" r:id="rId8"/>
    <p:sldId id="279" r:id="rId9"/>
    <p:sldId id="271" r:id="rId10"/>
    <p:sldId id="266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7D5B"/>
    <a:srgbClr val="9B82BC"/>
    <a:srgbClr val="4CA0D8"/>
    <a:srgbClr val="6E886D"/>
    <a:srgbClr val="9C82C0"/>
    <a:srgbClr val="2DB459"/>
    <a:srgbClr val="DB5A5A"/>
    <a:srgbClr val="E1B87F"/>
    <a:srgbClr val="175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711"/>
  </p:normalViewPr>
  <p:slideViewPr>
    <p:cSldViewPr snapToGrid="0">
      <p:cViewPr varScale="1">
        <p:scale>
          <a:sx n="98" d="100"/>
          <a:sy n="98" d="100"/>
        </p:scale>
        <p:origin x="8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461AC-3ABD-42A7-A807-4EE2A0F75831}" type="datetimeFigureOut">
              <a:rPr lang="en-CA" smtClean="0"/>
              <a:t>2024-07-18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CD6D9-9E13-4D5C-8804-D72653440D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94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D6D9-9E13-4D5C-8804-D72653440D0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50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00F1-141A-472D-B12C-F96D21385AC9}" type="datetimeFigureOut">
              <a:rPr lang="en-CA" smtClean="0"/>
              <a:t>2024-07-18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1D33-AF3E-4A6A-A01C-8E22533DC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0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00F1-141A-472D-B12C-F96D21385AC9}" type="datetimeFigureOut">
              <a:rPr lang="en-CA" smtClean="0"/>
              <a:t>2024-07-18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1D33-AF3E-4A6A-A01C-8E22533DC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11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00F1-141A-472D-B12C-F96D21385AC9}" type="datetimeFigureOut">
              <a:rPr lang="en-CA" smtClean="0"/>
              <a:t>2024-07-18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1D33-AF3E-4A6A-A01C-8E22533DC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15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00F1-141A-472D-B12C-F96D21385AC9}" type="datetimeFigureOut">
              <a:rPr lang="en-CA" smtClean="0"/>
              <a:t>2024-07-18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1D33-AF3E-4A6A-A01C-8E22533DC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209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00F1-141A-472D-B12C-F96D21385AC9}" type="datetimeFigureOut">
              <a:rPr lang="en-CA" smtClean="0"/>
              <a:t>2024-07-18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1D33-AF3E-4A6A-A01C-8E22533DC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975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00F1-141A-472D-B12C-F96D21385AC9}" type="datetimeFigureOut">
              <a:rPr lang="en-CA" smtClean="0"/>
              <a:t>2024-07-18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1D33-AF3E-4A6A-A01C-8E22533DC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923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00F1-141A-472D-B12C-F96D21385AC9}" type="datetimeFigureOut">
              <a:rPr lang="en-CA" smtClean="0"/>
              <a:t>2024-07-18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1D33-AF3E-4A6A-A01C-8E22533DC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26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00F1-141A-472D-B12C-F96D21385AC9}" type="datetimeFigureOut">
              <a:rPr lang="en-CA" smtClean="0"/>
              <a:t>2024-07-18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1D33-AF3E-4A6A-A01C-8E22533DC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402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00F1-141A-472D-B12C-F96D21385AC9}" type="datetimeFigureOut">
              <a:rPr lang="en-CA" smtClean="0"/>
              <a:t>2024-07-18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1D33-AF3E-4A6A-A01C-8E22533DC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66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00F1-141A-472D-B12C-F96D21385AC9}" type="datetimeFigureOut">
              <a:rPr lang="en-CA" smtClean="0"/>
              <a:t>2024-07-18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1D33-AF3E-4A6A-A01C-8E22533DC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26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00F1-141A-472D-B12C-F96D21385AC9}" type="datetimeFigureOut">
              <a:rPr lang="en-CA" smtClean="0"/>
              <a:t>2024-07-18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91D33-AF3E-4A6A-A01C-8E22533DC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993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00F1-141A-472D-B12C-F96D21385AC9}" type="datetimeFigureOut">
              <a:rPr lang="en-CA" smtClean="0"/>
              <a:t>2024-07-18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91D33-AF3E-4A6A-A01C-8E22533DC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3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606D-5FAF-8B9C-B304-7D05D178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088" y="365125"/>
            <a:ext cx="8016711" cy="1325563"/>
          </a:xfrm>
        </p:spPr>
        <p:txBody>
          <a:bodyPr/>
          <a:lstStyle/>
          <a:p>
            <a:r>
              <a:rPr lang="en-US" b="1" dirty="0">
                <a:solidFill>
                  <a:srgbClr val="175A7C"/>
                </a:solidFill>
                <a:latin typeface="AccentGraphic" panose="02000303060000020004" pitchFamily="50" charset="0"/>
              </a:rPr>
              <a:t>Presentation Overview</a:t>
            </a:r>
            <a:endParaRPr lang="en-CA" b="1" dirty="0">
              <a:solidFill>
                <a:srgbClr val="175A7C"/>
              </a:solidFill>
              <a:latin typeface="AccentGraphic" panose="02000303060000020004" pitchFamily="50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86C886-9054-5ABB-1191-97D1CB311CB5}"/>
              </a:ext>
            </a:extLst>
          </p:cNvPr>
          <p:cNvCxnSpPr/>
          <p:nvPr/>
        </p:nvCxnSpPr>
        <p:spPr>
          <a:xfrm>
            <a:off x="3487918" y="1414021"/>
            <a:ext cx="8097624" cy="0"/>
          </a:xfrm>
          <a:prstGeom prst="line">
            <a:avLst/>
          </a:prstGeom>
          <a:ln>
            <a:solidFill>
              <a:srgbClr val="E1B8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AA5DD9B-E01A-9082-DEC6-220BB35B0201}"/>
              </a:ext>
            </a:extLst>
          </p:cNvPr>
          <p:cNvSpPr txBox="1"/>
          <p:nvPr/>
        </p:nvSpPr>
        <p:spPr>
          <a:xfrm>
            <a:off x="3487918" y="1690688"/>
            <a:ext cx="80976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AccentGraphic" panose="02000303060000020004" pitchFamily="50" charset="0"/>
              </a:rPr>
              <a:t>Project Overview</a:t>
            </a:r>
          </a:p>
          <a:p>
            <a:endParaRPr lang="en-US" sz="2800" dirty="0">
              <a:latin typeface="AccentGraphic" panose="02000303060000020004" pitchFamily="50" charset="0"/>
            </a:endParaRPr>
          </a:p>
          <a:p>
            <a:r>
              <a:rPr lang="en-US" sz="2800" dirty="0">
                <a:latin typeface="AccentGraphic" panose="02000303060000020004" pitchFamily="50" charset="0"/>
              </a:rPr>
              <a:t>2. Previously Completed Phases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1 – Channel rehabilitation (</a:t>
            </a:r>
            <a:r>
              <a:rPr lang="en-CA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Rge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Rd 264 to D/S of 263)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2 –Bridge culvert replacements (</a:t>
            </a:r>
            <a:r>
              <a:rPr lang="en-CA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Rge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Rd 263 to 262)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3 –Villeneuve hamlet drainage rehabilitation </a:t>
            </a:r>
          </a:p>
          <a:p>
            <a:endParaRPr lang="en-US" sz="2800" dirty="0">
              <a:latin typeface="AccentGraphic" panose="02000303060000020004" pitchFamily="50" charset="0"/>
            </a:endParaRPr>
          </a:p>
          <a:p>
            <a:r>
              <a:rPr lang="en-US" sz="2800" dirty="0">
                <a:latin typeface="AccentGraphic" panose="02000303060000020004" pitchFamily="50" charset="0"/>
              </a:rPr>
              <a:t>3. Future Planned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4 – Channel rehabilitation (2025, Hwy 44 to </a:t>
            </a:r>
            <a:r>
              <a:rPr lang="en-CA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Rge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Rd 264)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area for today’s discussion: Area adjacent to St. Peter's Cemetery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latin typeface="AccentGraphic" panose="02000303060000020004" pitchFamily="50" charset="0"/>
              </a:rPr>
              <a:t>4. Questions</a:t>
            </a:r>
          </a:p>
          <a:p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5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7D7B-E437-598F-BED0-D9C64EF6ED32}"/>
              </a:ext>
            </a:extLst>
          </p:cNvPr>
          <p:cNvSpPr txBox="1">
            <a:spLocks/>
          </p:cNvSpPr>
          <p:nvPr/>
        </p:nvSpPr>
        <p:spPr>
          <a:xfrm>
            <a:off x="707010" y="365125"/>
            <a:ext cx="1064678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175A7C"/>
                </a:solidFill>
                <a:latin typeface="AccentGraphic" panose="02000303060000020004" pitchFamily="50" charset="0"/>
              </a:rPr>
              <a:t>Villeneuve Drainage – Project Overview</a:t>
            </a:r>
            <a:endParaRPr lang="en-CA" sz="4000" b="1" dirty="0">
              <a:solidFill>
                <a:srgbClr val="175A7C"/>
              </a:solidFill>
              <a:latin typeface="AccentGraphic" panose="02000303060000020004" pitchFamily="50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65A989-B080-6386-4789-2D1AC40C1359}"/>
              </a:ext>
            </a:extLst>
          </p:cNvPr>
          <p:cNvCxnSpPr>
            <a:cxnSpLocks/>
          </p:cNvCxnSpPr>
          <p:nvPr/>
        </p:nvCxnSpPr>
        <p:spPr>
          <a:xfrm>
            <a:off x="876693" y="1046375"/>
            <a:ext cx="10633435" cy="0"/>
          </a:xfrm>
          <a:prstGeom prst="line">
            <a:avLst/>
          </a:prstGeom>
          <a:ln>
            <a:solidFill>
              <a:srgbClr val="E1B8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48722E9-1119-A07A-A41F-86DA431C385F}"/>
              </a:ext>
            </a:extLst>
          </p:cNvPr>
          <p:cNvSpPr txBox="1"/>
          <p:nvPr/>
        </p:nvSpPr>
        <p:spPr>
          <a:xfrm>
            <a:off x="876692" y="1212625"/>
            <a:ext cx="1060829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ccentGraphic" panose="02000303060000020004" pitchFamily="50" charset="0"/>
              </a:rPr>
              <a:t>Project Goals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Mitigate historical flooding concerns in the Villeneuve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Rehabilitate existing drainage channel to improve 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Replace and upgrade existing bridge culverts which are at end of life to improve flow and ensure continued road network operations</a:t>
            </a:r>
          </a:p>
          <a:p>
            <a:r>
              <a:rPr lang="en-US" sz="2800" dirty="0">
                <a:latin typeface="AccentGraphic" panose="02000303060000020004" pitchFamily="50" charset="0"/>
              </a:rPr>
              <a:t>Project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Hwy 44 / Villeneuve hamlet to the Sturgeon River (just east of </a:t>
            </a:r>
            <a:r>
              <a:rPr lang="en-CA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Rge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Rd 262)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latin typeface="AccentGraphic" panose="02000303060000020004" pitchFamily="50" charset="0"/>
              </a:rPr>
              <a:t>Project Chronology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2018 - Initial planning began with high level assessments of the area and drainage concerns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2022/23 - Phase 1, channel rehabilitation from </a:t>
            </a:r>
            <a:r>
              <a:rPr lang="en-CA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Rge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Rd 264 to downstream of </a:t>
            </a:r>
            <a:r>
              <a:rPr lang="en-CA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Rge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Rd 263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2022 - Phase 2, bridge culvert replacements between </a:t>
            </a:r>
            <a:r>
              <a:rPr lang="en-CA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Rge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Rd 263 and 262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2023/24</a:t>
            </a:r>
            <a:r>
              <a:rPr lang="en-CA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Phase 3, Villeneuve hamlet drainage rehabilitation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 (Planned), Phase 4, channel rehabilitation between Hwy 44/Villeneuve hamlet and </a:t>
            </a:r>
            <a:r>
              <a:rPr lang="en-CA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Rge</a:t>
            </a: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Rd 264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7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1C18A6-CE48-A183-6142-3E366B89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"/>
            <a:ext cx="121920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37249D-01A9-3DFB-ACD8-037338E3C875}"/>
              </a:ext>
            </a:extLst>
          </p:cNvPr>
          <p:cNvSpPr/>
          <p:nvPr/>
        </p:nvSpPr>
        <p:spPr>
          <a:xfrm>
            <a:off x="7772400" y="4804913"/>
            <a:ext cx="2838091" cy="327804"/>
          </a:xfrm>
          <a:prstGeom prst="rect">
            <a:avLst/>
          </a:prstGeom>
          <a:noFill/>
          <a:ln w="28575">
            <a:solidFill>
              <a:srgbClr val="DB5A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94AA40-1F6D-66E1-342B-211728BB6243}"/>
              </a:ext>
            </a:extLst>
          </p:cNvPr>
          <p:cNvSpPr/>
          <p:nvPr/>
        </p:nvSpPr>
        <p:spPr>
          <a:xfrm>
            <a:off x="4994694" y="4264324"/>
            <a:ext cx="2665563" cy="327804"/>
          </a:xfrm>
          <a:prstGeom prst="rect">
            <a:avLst/>
          </a:prstGeom>
          <a:noFill/>
          <a:ln w="28575">
            <a:solidFill>
              <a:srgbClr val="2DB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C75DC5-8F1A-AB0E-A220-131B82DFC5EF}"/>
              </a:ext>
            </a:extLst>
          </p:cNvPr>
          <p:cNvSpPr/>
          <p:nvPr/>
        </p:nvSpPr>
        <p:spPr>
          <a:xfrm>
            <a:off x="1489494" y="3493697"/>
            <a:ext cx="3349925" cy="327804"/>
          </a:xfrm>
          <a:prstGeom prst="rect">
            <a:avLst/>
          </a:prstGeom>
          <a:noFill/>
          <a:ln w="28575">
            <a:solidFill>
              <a:srgbClr val="9C82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E9677-AC94-351B-9891-3E534496C8F4}"/>
              </a:ext>
            </a:extLst>
          </p:cNvPr>
          <p:cNvSpPr txBox="1"/>
          <p:nvPr/>
        </p:nvSpPr>
        <p:spPr>
          <a:xfrm>
            <a:off x="4293394" y="3486554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dirty="0">
                <a:solidFill>
                  <a:schemeClr val="bg1"/>
                </a:solidFill>
                <a:effectLst>
                  <a:glow rad="76200">
                    <a:srgbClr val="6E886D"/>
                  </a:glow>
                </a:effectLst>
              </a:rPr>
              <a:t>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7CC188-8677-9EA7-2E07-5D9F432C07B3}"/>
              </a:ext>
            </a:extLst>
          </p:cNvPr>
          <p:cNvSpPr/>
          <p:nvPr/>
        </p:nvSpPr>
        <p:spPr>
          <a:xfrm>
            <a:off x="1580934" y="666677"/>
            <a:ext cx="3413760" cy="327804"/>
          </a:xfrm>
          <a:prstGeom prst="rect">
            <a:avLst/>
          </a:prstGeom>
          <a:noFill/>
          <a:ln w="28575">
            <a:solidFill>
              <a:srgbClr val="4CA0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173EA-FCE6-8DCD-3E2A-FE959657C9F4}"/>
              </a:ext>
            </a:extLst>
          </p:cNvPr>
          <p:cNvSpPr txBox="1"/>
          <p:nvPr/>
        </p:nvSpPr>
        <p:spPr>
          <a:xfrm>
            <a:off x="0" y="109108"/>
            <a:ext cx="392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Villeneuve Drainage Project – All Phases</a:t>
            </a:r>
          </a:p>
        </p:txBody>
      </p:sp>
    </p:spTree>
    <p:extLst>
      <p:ext uri="{BB962C8B-B14F-4D97-AF65-F5344CB8AC3E}">
        <p14:creationId xmlns:p14="http://schemas.microsoft.com/office/powerpoint/2010/main" val="250881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7D7B-E437-598F-BED0-D9C64EF6ED32}"/>
              </a:ext>
            </a:extLst>
          </p:cNvPr>
          <p:cNvSpPr txBox="1">
            <a:spLocks/>
          </p:cNvSpPr>
          <p:nvPr/>
        </p:nvSpPr>
        <p:spPr>
          <a:xfrm>
            <a:off x="707010" y="365125"/>
            <a:ext cx="1064678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75A7C"/>
                </a:solidFill>
                <a:latin typeface="AccentGraphic" panose="02000303060000020004" pitchFamily="50" charset="0"/>
              </a:rPr>
              <a:t>Villeneuve Drainage – Phase 4 (2025)</a:t>
            </a:r>
            <a:endParaRPr lang="en-CA" b="1" dirty="0">
              <a:solidFill>
                <a:srgbClr val="175A7C"/>
              </a:solidFill>
              <a:latin typeface="AccentGraphic" panose="02000303060000020004" pitchFamily="50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65A989-B080-6386-4789-2D1AC40C1359}"/>
              </a:ext>
            </a:extLst>
          </p:cNvPr>
          <p:cNvCxnSpPr>
            <a:cxnSpLocks/>
          </p:cNvCxnSpPr>
          <p:nvPr/>
        </p:nvCxnSpPr>
        <p:spPr>
          <a:xfrm>
            <a:off x="876693" y="1046375"/>
            <a:ext cx="10633435" cy="0"/>
          </a:xfrm>
          <a:prstGeom prst="line">
            <a:avLst/>
          </a:prstGeom>
          <a:ln>
            <a:solidFill>
              <a:srgbClr val="E1B8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48722E9-1119-A07A-A41F-86DA431C385F}"/>
              </a:ext>
            </a:extLst>
          </p:cNvPr>
          <p:cNvSpPr txBox="1"/>
          <p:nvPr/>
        </p:nvSpPr>
        <p:spPr>
          <a:xfrm>
            <a:off x="901831" y="1358399"/>
            <a:ext cx="10608297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AccentGraphic"/>
              </a:rPr>
              <a:t>Project Phase Scope</a:t>
            </a:r>
          </a:p>
          <a:p>
            <a:r>
              <a:rPr lang="en-US" dirty="0">
                <a:latin typeface="Open Sans"/>
                <a:ea typeface="Open Sans"/>
                <a:cs typeface="Open Sans"/>
              </a:rPr>
              <a:t>Rehabilitation of the following channel segments:</a:t>
            </a:r>
          </a:p>
          <a:p>
            <a:pPr marL="800100" lvl="1" indent="-342900">
              <a:buAutoNum type="alphaLcPeriod"/>
            </a:pPr>
            <a:r>
              <a:rPr lang="en-US" dirty="0">
                <a:latin typeface="Open Sans"/>
                <a:ea typeface="Open Sans"/>
                <a:cs typeface="Open Sans"/>
              </a:rPr>
              <a:t>Area NE of Hwy 633/44 intersection (Portion of channel adjacent to St. Peter’s Cemetery)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>
                <a:latin typeface="Open Sans"/>
                <a:ea typeface="Open Sans"/>
                <a:cs typeface="Open Sans"/>
              </a:rPr>
              <a:t>Connects Villeneuve hamlet to Villeneuve drainage channel</a:t>
            </a:r>
          </a:p>
          <a:p>
            <a:pPr marL="857250" lvl="1" indent="-400050">
              <a:buFont typeface="+mj-lt"/>
              <a:buAutoNum type="alphaLcPeriod"/>
            </a:pPr>
            <a:r>
              <a:rPr lang="en-US" dirty="0">
                <a:latin typeface="Open Sans"/>
                <a:ea typeface="Open Sans"/>
                <a:cs typeface="Open Sans"/>
              </a:rPr>
              <a:t>Area SE of Hwy 633/44 (Portion of channel between Hwy 44/633 and </a:t>
            </a:r>
            <a:r>
              <a:rPr lang="en-US" dirty="0" err="1">
                <a:latin typeface="Open Sans"/>
                <a:ea typeface="Open Sans"/>
                <a:cs typeface="Open Sans"/>
              </a:rPr>
              <a:t>Rge</a:t>
            </a:r>
            <a:r>
              <a:rPr lang="en-US" dirty="0">
                <a:latin typeface="Open Sans"/>
                <a:ea typeface="Open Sans"/>
                <a:cs typeface="Open Sans"/>
              </a:rPr>
              <a:t> Rd 264)</a:t>
            </a:r>
          </a:p>
          <a:p>
            <a:pPr marL="1314450" lvl="2" indent="-400050">
              <a:buFont typeface="+mj-lt"/>
              <a:buAutoNum type="romanLcPeriod"/>
            </a:pPr>
            <a:r>
              <a:rPr lang="en-US" dirty="0">
                <a:latin typeface="Open Sans"/>
                <a:ea typeface="Open Sans"/>
                <a:cs typeface="Open Sans"/>
              </a:rPr>
              <a:t>Connects hamlet area to the existing improved channel downstream of </a:t>
            </a:r>
            <a:r>
              <a:rPr lang="en-US" dirty="0" err="1">
                <a:latin typeface="Open Sans"/>
                <a:ea typeface="Open Sans"/>
                <a:cs typeface="Open Sans"/>
              </a:rPr>
              <a:t>Rge</a:t>
            </a:r>
            <a:r>
              <a:rPr lang="en-US" dirty="0">
                <a:latin typeface="Open Sans"/>
                <a:ea typeface="Open Sans"/>
                <a:cs typeface="Open Sans"/>
              </a:rPr>
              <a:t> Rd 264 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latin typeface="AccentGraphic" panose="02000303060000020004" pitchFamily="50" charset="0"/>
            </a:endParaRPr>
          </a:p>
          <a:p>
            <a:endParaRPr lang="en-US" sz="2800" dirty="0">
              <a:latin typeface="AccentGraphic" panose="02000303060000020004" pitchFamily="50" charset="0"/>
            </a:endParaRPr>
          </a:p>
          <a:p>
            <a:r>
              <a:rPr lang="en-US" sz="2800" dirty="0">
                <a:latin typeface="AccentGraphic"/>
              </a:rPr>
              <a:t>Project Phase Considerations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>
                <a:latin typeface="Open Sans"/>
                <a:ea typeface="Open Sans"/>
                <a:cs typeface="Open Sans"/>
              </a:rPr>
              <a:t>Alberta Transportation and Economic Corridors project feedback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>
                <a:latin typeface="Open Sans"/>
                <a:ea typeface="Open Sans"/>
                <a:cs typeface="Open Sans"/>
              </a:rPr>
              <a:t>Landowner feedback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>
                <a:latin typeface="Open Sans"/>
                <a:ea typeface="Open Sans"/>
                <a:cs typeface="Open Sans"/>
              </a:rPr>
              <a:t>Historical drainage channel routing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1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1CFFEEE-9B65-BD2C-2224-7080B0261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t="18328" r="23299" b="14470"/>
          <a:stretch/>
        </p:blipFill>
        <p:spPr bwMode="auto">
          <a:xfrm>
            <a:off x="0" y="466725"/>
            <a:ext cx="121920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849AE2-25F6-4B61-F6D3-816A7E98BA44}"/>
              </a:ext>
            </a:extLst>
          </p:cNvPr>
          <p:cNvSpPr txBox="1"/>
          <p:nvPr/>
        </p:nvSpPr>
        <p:spPr>
          <a:xfrm>
            <a:off x="-1" y="149513"/>
            <a:ext cx="692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Villeneuve Drainage Project – Phase 4 (2025 – Purple)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57C41D-C127-EB47-192C-32208232593B}"/>
              </a:ext>
            </a:extLst>
          </p:cNvPr>
          <p:cNvSpPr/>
          <p:nvPr/>
        </p:nvSpPr>
        <p:spPr>
          <a:xfrm>
            <a:off x="4680369" y="4112822"/>
            <a:ext cx="4873206" cy="327804"/>
          </a:xfrm>
          <a:prstGeom prst="rect">
            <a:avLst/>
          </a:prstGeom>
          <a:noFill/>
          <a:ln w="38100">
            <a:solidFill>
              <a:srgbClr val="9C82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33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C097A8F-0376-D01C-A483-4AEDA257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6725"/>
            <a:ext cx="121920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12746F4-6CDD-B198-9106-BC17E10FBBC7}"/>
              </a:ext>
            </a:extLst>
          </p:cNvPr>
          <p:cNvSpPr/>
          <p:nvPr/>
        </p:nvSpPr>
        <p:spPr>
          <a:xfrm>
            <a:off x="3781425" y="1600200"/>
            <a:ext cx="5781675" cy="4333875"/>
          </a:xfrm>
          <a:prstGeom prst="ellipse">
            <a:avLst/>
          </a:prstGeom>
          <a:noFill/>
          <a:ln w="127000">
            <a:solidFill>
              <a:schemeClr val="bg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81675"/>
                      <a:gd name="connsiteY0" fmla="*/ 2166938 h 4333875"/>
                      <a:gd name="connsiteX1" fmla="*/ 2890838 w 5781675"/>
                      <a:gd name="connsiteY1" fmla="*/ 0 h 4333875"/>
                      <a:gd name="connsiteX2" fmla="*/ 5781676 w 5781675"/>
                      <a:gd name="connsiteY2" fmla="*/ 2166938 h 4333875"/>
                      <a:gd name="connsiteX3" fmla="*/ 2890838 w 5781675"/>
                      <a:gd name="connsiteY3" fmla="*/ 4333876 h 4333875"/>
                      <a:gd name="connsiteX4" fmla="*/ 0 w 5781675"/>
                      <a:gd name="connsiteY4" fmla="*/ 2166938 h 4333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81675" h="4333875" extrusionOk="0">
                        <a:moveTo>
                          <a:pt x="0" y="2166938"/>
                        </a:moveTo>
                        <a:cubicBezTo>
                          <a:pt x="-209107" y="841189"/>
                          <a:pt x="846832" y="167931"/>
                          <a:pt x="2890838" y="0"/>
                        </a:cubicBezTo>
                        <a:cubicBezTo>
                          <a:pt x="4534317" y="9876"/>
                          <a:pt x="5648144" y="974417"/>
                          <a:pt x="5781676" y="2166938"/>
                        </a:cubicBezTo>
                        <a:cubicBezTo>
                          <a:pt x="5518875" y="3620344"/>
                          <a:pt x="4438618" y="4603533"/>
                          <a:pt x="2890838" y="4333876"/>
                        </a:cubicBezTo>
                        <a:cubicBezTo>
                          <a:pt x="1051561" y="4201083"/>
                          <a:pt x="187573" y="3453329"/>
                          <a:pt x="0" y="216693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F118C-9D03-5043-50E6-B2C01CACD539}"/>
              </a:ext>
            </a:extLst>
          </p:cNvPr>
          <p:cNvSpPr txBox="1"/>
          <p:nvPr/>
        </p:nvSpPr>
        <p:spPr>
          <a:xfrm>
            <a:off x="5819775" y="990600"/>
            <a:ext cx="19441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/>
              <a:t>Area of Focus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A696B-83CF-E9BC-B51B-C5AAEC02A847}"/>
              </a:ext>
            </a:extLst>
          </p:cNvPr>
          <p:cNvSpPr txBox="1"/>
          <p:nvPr/>
        </p:nvSpPr>
        <p:spPr>
          <a:xfrm>
            <a:off x="-1" y="149513"/>
            <a:ext cx="6924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Villeneuve Drainage Project – Phase 4 Focus Area (2025 – White Circled)</a:t>
            </a:r>
          </a:p>
        </p:txBody>
      </p:sp>
    </p:spTree>
    <p:extLst>
      <p:ext uri="{BB962C8B-B14F-4D97-AF65-F5344CB8AC3E}">
        <p14:creationId xmlns:p14="http://schemas.microsoft.com/office/powerpoint/2010/main" val="417763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7D7B-E437-598F-BED0-D9C64EF6ED32}"/>
              </a:ext>
            </a:extLst>
          </p:cNvPr>
          <p:cNvSpPr txBox="1">
            <a:spLocks/>
          </p:cNvSpPr>
          <p:nvPr/>
        </p:nvSpPr>
        <p:spPr>
          <a:xfrm>
            <a:off x="707010" y="365125"/>
            <a:ext cx="1064678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75A7C"/>
                </a:solidFill>
                <a:latin typeface="AccentGraphic" panose="02000303060000020004" pitchFamily="50" charset="0"/>
              </a:rPr>
              <a:t>Villeneuve Drainage – Phase 4 (2025)</a:t>
            </a:r>
            <a:endParaRPr lang="en-CA" b="1" dirty="0">
              <a:solidFill>
                <a:srgbClr val="175A7C"/>
              </a:solidFill>
              <a:latin typeface="AccentGraphic" panose="02000303060000020004" pitchFamily="50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65A989-B080-6386-4789-2D1AC40C1359}"/>
              </a:ext>
            </a:extLst>
          </p:cNvPr>
          <p:cNvCxnSpPr>
            <a:cxnSpLocks/>
          </p:cNvCxnSpPr>
          <p:nvPr/>
        </p:nvCxnSpPr>
        <p:spPr>
          <a:xfrm>
            <a:off x="876693" y="1046375"/>
            <a:ext cx="10633435" cy="0"/>
          </a:xfrm>
          <a:prstGeom prst="line">
            <a:avLst/>
          </a:prstGeom>
          <a:ln>
            <a:solidFill>
              <a:srgbClr val="E1B8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48722E9-1119-A07A-A41F-86DA431C385F}"/>
              </a:ext>
            </a:extLst>
          </p:cNvPr>
          <p:cNvSpPr txBox="1"/>
          <p:nvPr/>
        </p:nvSpPr>
        <p:spPr>
          <a:xfrm>
            <a:off x="876692" y="1212625"/>
            <a:ext cx="1060829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ccentGraphic" panose="02000303060000020004" pitchFamily="50" charset="0"/>
              </a:rPr>
              <a:t>Resident Feedback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Sturgeon County heard residents' opposition to the previously proposed (yellow dotted) channel alignment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Concerns centred around the proximity to the St. Peter’s Cemetery, and the significance of this place for the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latin typeface="AccentGraphic" panose="02000303060000020004" pitchFamily="50" charset="0"/>
              </a:rPr>
              <a:t>County Response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Sturgeon County has re-engaged Alberta Transportation and Economic Corridors, and received a positive initial response to constructing the channel in the current ditch alignment (purple dashed line)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will provide much greater separation from the St. Peter’s Cemetery by following the existing ditch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800" dirty="0">
                <a:latin typeface="AccentGraphic" panose="02000303060000020004" pitchFamily="50" charset="0"/>
              </a:rPr>
              <a:t>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 acquisition complete SE of Hwy 633 and 44, detailed design underway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Preliminary design underway for new channel alignment, NE of Hwy 633 and 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latin typeface="AccentGraphic" panose="0200030306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7D7B-E437-598F-BED0-D9C64EF6ED32}"/>
              </a:ext>
            </a:extLst>
          </p:cNvPr>
          <p:cNvSpPr txBox="1">
            <a:spLocks/>
          </p:cNvSpPr>
          <p:nvPr/>
        </p:nvSpPr>
        <p:spPr>
          <a:xfrm>
            <a:off x="707010" y="365125"/>
            <a:ext cx="1064678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175A7C"/>
                </a:solidFill>
                <a:latin typeface="AccentGraphic" panose="02000303060000020004" pitchFamily="50" charset="0"/>
              </a:rPr>
              <a:t>Villeneuve Drainage – Phase 4 (2025)</a:t>
            </a:r>
            <a:endParaRPr lang="en-CA" b="1" dirty="0">
              <a:solidFill>
                <a:srgbClr val="175A7C"/>
              </a:solidFill>
              <a:latin typeface="AccentGraphic" panose="02000303060000020004" pitchFamily="50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65A989-B080-6386-4789-2D1AC40C1359}"/>
              </a:ext>
            </a:extLst>
          </p:cNvPr>
          <p:cNvCxnSpPr>
            <a:cxnSpLocks/>
          </p:cNvCxnSpPr>
          <p:nvPr/>
        </p:nvCxnSpPr>
        <p:spPr>
          <a:xfrm>
            <a:off x="876693" y="1046375"/>
            <a:ext cx="10633435" cy="0"/>
          </a:xfrm>
          <a:prstGeom prst="line">
            <a:avLst/>
          </a:prstGeom>
          <a:ln>
            <a:solidFill>
              <a:srgbClr val="E1B8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48722E9-1119-A07A-A41F-86DA431C385F}"/>
              </a:ext>
            </a:extLst>
          </p:cNvPr>
          <p:cNvSpPr txBox="1"/>
          <p:nvPr/>
        </p:nvSpPr>
        <p:spPr>
          <a:xfrm>
            <a:off x="876692" y="1212625"/>
            <a:ext cx="1060829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ccentGraphic" panose="02000303060000020004" pitchFamily="50" charset="0"/>
              </a:rPr>
              <a:t>Next Steps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Completion of design for all channel segments, including new alignment NE of 633/44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Provincial approvals (environmental, highways)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Tendering and construction (2025)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latin typeface="AccentGraphic" panose="0200030306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60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 Wave 2022 08.pptx" id="{EA493018-1087-47B8-9562-883E4DB6DA76}" vid="{67EC8EAD-91E2-4102-A3FB-84FFE7BB42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d95e48b-7ed3-4b87-9962-999d02fe1914">H43TSD6F7X2C-2015230105-26</_dlc_DocId>
    <_dlc_DocIdUrl xmlns="4d95e48b-7ed3-4b87-9962-999d02fe1914">
      <Url>https://sturgeoncounty.sharepoint.com/sites/SturgeonContentAssets/_layouts/15/DocIdRedir.aspx?ID=H43TSD6F7X2C-2015230105-26</Url>
      <Description>H43TSD6F7X2C-2015230105-26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1BD02C107C94C82E85B778F603765" ma:contentTypeVersion="3" ma:contentTypeDescription="Create a new document." ma:contentTypeScope="" ma:versionID="56e660942380525ca09c3493d4a7531d">
  <xsd:schema xmlns:xsd="http://www.w3.org/2001/XMLSchema" xmlns:xs="http://www.w3.org/2001/XMLSchema" xmlns:p="http://schemas.microsoft.com/office/2006/metadata/properties" xmlns:ns2="4d95e48b-7ed3-4b87-9962-999d02fe1914" xmlns:ns3="2e0009a8-ee12-4015-90a3-ed91b62acb91" targetNamespace="http://schemas.microsoft.com/office/2006/metadata/properties" ma:root="true" ma:fieldsID="128fcf6ad2aff21bff19978a7424717f" ns2:_="" ns3:_="">
    <xsd:import namespace="4d95e48b-7ed3-4b87-9962-999d02fe1914"/>
    <xsd:import namespace="2e0009a8-ee12-4015-90a3-ed91b62acb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5e48b-7ed3-4b87-9962-999d02fe191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0009a8-ee12-4015-90a3-ed91b62acb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24800D-0E24-4675-954D-4A52C1C92CC2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2e0009a8-ee12-4015-90a3-ed91b62acb91"/>
    <ds:schemaRef ds:uri="4d95e48b-7ed3-4b87-9962-999d02fe1914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F3C854B-BBFB-4DF0-B660-77AFB40C5D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95e48b-7ed3-4b87-9962-999d02fe1914"/>
    <ds:schemaRef ds:uri="2e0009a8-ee12-4015-90a3-ed91b62acb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B679AC-4CAD-4BE8-8FAB-1D85028ADE9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C1A6191-2253-4281-B7E6-4447C9868F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PPT_Wave_Template_2022</Template>
  <TotalTime>4460</TotalTime>
  <Words>505</Words>
  <Application>Microsoft Macintosh PowerPoint</Application>
  <PresentationFormat>Widescreen</PresentationFormat>
  <Paragraphs>66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AccentGraphic</vt:lpstr>
      <vt:lpstr>Aptos</vt:lpstr>
      <vt:lpstr>Arial</vt:lpstr>
      <vt:lpstr>Calibri</vt:lpstr>
      <vt:lpstr>Calibri Light</vt:lpstr>
      <vt:lpstr>Open Sans</vt:lpstr>
      <vt:lpstr>Office Theme</vt:lpstr>
      <vt:lpstr>Presentation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Villeneuve Drainage </dc:title>
  <dc:creator>Stephen Hinton</dc:creator>
  <cp:lastModifiedBy>Kim Taylor</cp:lastModifiedBy>
  <cp:revision>4</cp:revision>
  <dcterms:created xsi:type="dcterms:W3CDTF">2024-07-02T15:08:21Z</dcterms:created>
  <dcterms:modified xsi:type="dcterms:W3CDTF">2024-07-18T20:55:08Z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0x0101000611BD02C107C94C82E85B778F603765</vt:lpwstr>
  </property>
  <property fmtid="{D5CDD505-2E9C-101B-9397-08002B2CF9AE}" pid="3" name="MediaServiceImageTags">
    <vt:lpwstr/>
  </property>
  <property fmtid="{D5CDD505-2E9C-101B-9397-08002B2CF9AE}" pid="4" name="_dlc_DocIdItemGuid">
    <vt:lpwstr>60ce00a5-9165-4264-b283-3efe4a3cca85</vt:lpwstr>
  </property>
</Properties>
</file>