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62" r:id="rId5"/>
    <p:sldId id="286" r:id="rId6"/>
    <p:sldId id="266" r:id="rId7"/>
    <p:sldId id="287" r:id="rId8"/>
    <p:sldId id="291" r:id="rId9"/>
    <p:sldId id="292" r:id="rId10"/>
    <p:sldId id="284" r:id="rId11"/>
    <p:sldId id="295" r:id="rId12"/>
    <p:sldId id="293" r:id="rId13"/>
    <p:sldId id="294" r:id="rId14"/>
    <p:sldId id="289" r:id="rId15"/>
    <p:sldId id="264" r:id="rId1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E4D964-1865-9590-8FE4-920DECA37621}" name="Stephen Hinton" initials="SH" userId="S::shinton@sturgeoncounty.ca::4866b448-440d-4d6a-9494-6f2a1935dd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B87F"/>
    <a:srgbClr val="175A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4BF28-EFFD-001E-9503-C7E7A185AD78}" v="340" dt="2025-01-28T20:34:21.173"/>
  </p1510:revLst>
</p1510:revInfo>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87"/>
    <p:restoredTop sz="81743" autoAdjust="0"/>
  </p:normalViewPr>
  <p:slideViewPr>
    <p:cSldViewPr snapToGrid="0">
      <p:cViewPr varScale="1">
        <p:scale>
          <a:sx n="121" d="100"/>
          <a:sy n="121" d="100"/>
        </p:scale>
        <p:origin x="18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4AE2663F-DBC5-49B9-86B3-D9FE077ADAF4}" type="datetimeFigureOut">
              <a:rPr lang="en-US" smtClean="0"/>
              <a:t>2/3/25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76946AC8-B91F-433C-86FD-9694C7C9760F}" type="slidenum">
              <a:rPr lang="en-US" smtClean="0"/>
              <a:t>‹#›</a:t>
            </a:fld>
            <a:endParaRPr lang="en-US"/>
          </a:p>
        </p:txBody>
      </p:sp>
    </p:spTree>
    <p:extLst>
      <p:ext uri="{BB962C8B-B14F-4D97-AF65-F5344CB8AC3E}">
        <p14:creationId xmlns:p14="http://schemas.microsoft.com/office/powerpoint/2010/main" val="230269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a:t>
            </a:r>
          </a:p>
          <a:p>
            <a:r>
              <a:rPr lang="en-US" dirty="0"/>
              <a:t>walking</a:t>
            </a:r>
          </a:p>
          <a:p>
            <a:r>
              <a:rPr lang="en-US" dirty="0"/>
              <a:t>biking</a:t>
            </a:r>
          </a:p>
          <a:p>
            <a:r>
              <a:rPr lang="en-US" dirty="0"/>
              <a:t>skateboarding</a:t>
            </a:r>
          </a:p>
          <a:p>
            <a:r>
              <a:rPr lang="en-US" dirty="0"/>
              <a:t>in-line skating/rollerblading</a:t>
            </a:r>
          </a:p>
          <a:p>
            <a:r>
              <a:rPr lang="en-US" dirty="0"/>
              <a:t>jogging and running</a:t>
            </a:r>
          </a:p>
          <a:p>
            <a:r>
              <a:rPr lang="en-US" dirty="0"/>
              <a:t>non-mechanized wheel chairing</a:t>
            </a:r>
          </a:p>
          <a:p>
            <a:r>
              <a:rPr lang="en-US" dirty="0"/>
              <a:t>snowshoeing and cross-country skiing</a:t>
            </a:r>
          </a:p>
          <a:p>
            <a:endParaRPr lang="en-US" dirty="0"/>
          </a:p>
          <a:p>
            <a:r>
              <a:rPr lang="en-US" dirty="0"/>
              <a:t>Active transportation benefits our:</a:t>
            </a:r>
          </a:p>
          <a:p>
            <a:endParaRPr lang="en-US" dirty="0"/>
          </a:p>
          <a:p>
            <a:r>
              <a:rPr lang="en-US" dirty="0"/>
              <a:t>health</a:t>
            </a:r>
          </a:p>
          <a:p>
            <a:r>
              <a:rPr lang="en-US" dirty="0"/>
              <a:t>society</a:t>
            </a:r>
          </a:p>
          <a:p>
            <a:r>
              <a:rPr lang="en-US" dirty="0"/>
              <a:t>transportation system</a:t>
            </a:r>
          </a:p>
          <a:p>
            <a:r>
              <a:rPr lang="en-US" dirty="0"/>
              <a:t>environment</a:t>
            </a:r>
          </a:p>
          <a:p>
            <a:r>
              <a:rPr lang="en-US" dirty="0"/>
              <a:t>economy</a:t>
            </a:r>
          </a:p>
          <a:p>
            <a:endParaRPr lang="en-US" dirty="0"/>
          </a:p>
          <a:p>
            <a:r>
              <a:rPr lang="en-US" dirty="0"/>
              <a:t>This is because active transportation:</a:t>
            </a:r>
          </a:p>
          <a:p>
            <a:endParaRPr lang="en-US" dirty="0"/>
          </a:p>
          <a:p>
            <a:r>
              <a:rPr lang="en-US" dirty="0"/>
              <a:t>gives us an opportunity to be physically active on a regular basis</a:t>
            </a:r>
          </a:p>
          <a:p>
            <a:r>
              <a:rPr lang="en-US" dirty="0"/>
              <a:t>is accessible to Canadians and increases social exchanges</a:t>
            </a:r>
          </a:p>
          <a:p>
            <a:r>
              <a:rPr lang="en-US" dirty="0"/>
              <a:t>reduces road congestion</a:t>
            </a:r>
          </a:p>
          <a:p>
            <a:r>
              <a:rPr lang="en-US" dirty="0"/>
              <a:t>contributes to reducing greenhouse gas emissions</a:t>
            </a:r>
          </a:p>
          <a:p>
            <a:r>
              <a:rPr lang="en-US" dirty="0"/>
              <a:t>saves money on gas and parking</a:t>
            </a:r>
          </a:p>
          <a:p>
            <a:endParaRPr lang="en-US" dirty="0"/>
          </a:p>
          <a:p>
            <a:r>
              <a:rPr lang="en-US" dirty="0"/>
              <a:t>A connected, comfortable, and maintained active transportation network is an essential element to encourage people to walk, bike, or use modes other than a vehicle for transportation and recreation.</a:t>
            </a:r>
          </a:p>
          <a:p>
            <a:r>
              <a:rPr lang="en-US" dirty="0"/>
              <a:t> Connectivity Assessment phase included a deeper analysis of the places </a:t>
            </a:r>
          </a:p>
          <a:p>
            <a:r>
              <a:rPr lang="en-US" dirty="0"/>
              <a:t>that people wanted to go and identify the barriers or gaps to them doing so. </a:t>
            </a:r>
          </a:p>
          <a:p>
            <a:r>
              <a:rPr lang="en-US" dirty="0"/>
              <a:t>This resulted in the Proposed Active Transportation Network as shown in this report.</a:t>
            </a:r>
          </a:p>
          <a:p>
            <a:endParaRPr lang="en-US" dirty="0"/>
          </a:p>
          <a:p>
            <a:r>
              <a:rPr lang="en-US" dirty="0"/>
              <a:t>Cohesion: The network is connected in terms of density of destinations and </a:t>
            </a:r>
          </a:p>
          <a:p>
            <a:r>
              <a:rPr lang="en-US" dirty="0"/>
              <a:t>routes.</a:t>
            </a:r>
          </a:p>
          <a:p>
            <a:r>
              <a:rPr lang="en-US" dirty="0"/>
              <a:t>» Directness: The network provides direct and convenient access to </a:t>
            </a:r>
          </a:p>
          <a:p>
            <a:r>
              <a:rPr lang="en-US" dirty="0"/>
              <a:t>destinations.</a:t>
            </a:r>
          </a:p>
          <a:p>
            <a:r>
              <a:rPr lang="en-US" dirty="0"/>
              <a:t>» Accessibility: The network accommodates travel for all users, regardless of </a:t>
            </a:r>
          </a:p>
          <a:p>
            <a:r>
              <a:rPr lang="en-US" dirty="0"/>
              <a:t>ages, income level, or ability.</a:t>
            </a:r>
          </a:p>
          <a:p>
            <a:r>
              <a:rPr lang="en-US" dirty="0"/>
              <a:t>» Alternatives: There are different route choices available within the </a:t>
            </a:r>
          </a:p>
          <a:p>
            <a:r>
              <a:rPr lang="en-US" dirty="0"/>
              <a:t>network.</a:t>
            </a:r>
          </a:p>
          <a:p>
            <a:r>
              <a:rPr lang="en-US" dirty="0"/>
              <a:t>» Safety and Security: Routes in the network minimize the risk of injury, </a:t>
            </a:r>
          </a:p>
          <a:p>
            <a:r>
              <a:rPr lang="en-US" dirty="0"/>
              <a:t>danger, and crime.</a:t>
            </a:r>
          </a:p>
          <a:p>
            <a:r>
              <a:rPr lang="en-US" dirty="0"/>
              <a:t>» Comfort: The network appeals to a broad range of age and ability levels, </a:t>
            </a:r>
          </a:p>
          <a:p>
            <a:r>
              <a:rPr lang="en-US" dirty="0"/>
              <a:t>and consideration is given to user amenities</a:t>
            </a:r>
          </a:p>
        </p:txBody>
      </p:sp>
      <p:sp>
        <p:nvSpPr>
          <p:cNvPr id="4" name="Slide Number Placeholder 3"/>
          <p:cNvSpPr>
            <a:spLocks noGrp="1"/>
          </p:cNvSpPr>
          <p:nvPr>
            <p:ph type="sldNum" sz="quarter" idx="5"/>
          </p:nvPr>
        </p:nvSpPr>
        <p:spPr/>
        <p:txBody>
          <a:bodyPr/>
          <a:lstStyle/>
          <a:p>
            <a:fld id="{76946AC8-B91F-433C-86FD-9694C7C9760F}" type="slidenum">
              <a:rPr lang="en-US" smtClean="0"/>
              <a:t>5</a:t>
            </a:fld>
            <a:endParaRPr lang="en-US"/>
          </a:p>
        </p:txBody>
      </p:sp>
    </p:spTree>
    <p:extLst>
      <p:ext uri="{BB962C8B-B14F-4D97-AF65-F5344CB8AC3E}">
        <p14:creationId xmlns:p14="http://schemas.microsoft.com/office/powerpoint/2010/main" val="157589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ptos" panose="020B0004020202020204" pitchFamily="34" charset="0"/>
              </a:rPr>
              <a:t>prioritizes creating safer pathways for active transportation along high-traffic and high-speed roads in developed areas based on the vision and principles we described earlier.</a:t>
            </a:r>
          </a:p>
          <a:p>
            <a:r>
              <a:rPr lang="en-US" sz="1800" dirty="0">
                <a:solidFill>
                  <a:srgbClr val="000000"/>
                </a:solidFill>
                <a:effectLst/>
                <a:latin typeface="Aptos" panose="020B0004020202020204" pitchFamily="34" charset="0"/>
              </a:rPr>
              <a:t>This pathway is part of a broader plan to enhance connectivity within the Valley over the coming years, focusing on closing existing gaps while minimizing the creation of new ones. After thorough evaluation, the proposed pathway and bridge location were identified as the most effective solution, offering a cost-efficient approach, requiring minimal land acquisition, improving connections to existing and future trail systems, and enhancing safety for residents. </a:t>
            </a:r>
            <a:endParaRPr lang="en-US" dirty="0"/>
          </a:p>
        </p:txBody>
      </p:sp>
      <p:sp>
        <p:nvSpPr>
          <p:cNvPr id="4" name="Slide Number Placeholder 3"/>
          <p:cNvSpPr>
            <a:spLocks noGrp="1"/>
          </p:cNvSpPr>
          <p:nvPr>
            <p:ph type="sldNum" sz="quarter" idx="5"/>
          </p:nvPr>
        </p:nvSpPr>
        <p:spPr/>
        <p:txBody>
          <a:bodyPr/>
          <a:lstStyle/>
          <a:p>
            <a:fld id="{76946AC8-B91F-433C-86FD-9694C7C9760F}" type="slidenum">
              <a:rPr lang="en-US" smtClean="0"/>
              <a:t>6</a:t>
            </a:fld>
            <a:endParaRPr lang="en-US"/>
          </a:p>
        </p:txBody>
      </p:sp>
    </p:spTree>
    <p:extLst>
      <p:ext uri="{BB962C8B-B14F-4D97-AF65-F5344CB8AC3E}">
        <p14:creationId xmlns:p14="http://schemas.microsoft.com/office/powerpoint/2010/main" val="145197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nSpc>
                <a:spcPct val="150000"/>
              </a:lnSpc>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ea typeface="Open Sans"/>
                <a:cs typeface="Open Sans"/>
              </a:rPr>
              <a:t>safety - by making active transportation safer along high-volume and high-speed roads </a:t>
            </a:r>
          </a:p>
          <a:p>
            <a:pPr marL="800100" lvl="1" indent="-342900">
              <a:lnSpc>
                <a:spcPct val="150000"/>
              </a:lnSpc>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ea typeface="Open Sans"/>
                <a:cs typeface="Open Sans"/>
              </a:rPr>
              <a:t>having at least one north-south connection across the Sturgeon River</a:t>
            </a:r>
          </a:p>
          <a:p>
            <a:pPr marL="800100" lvl="1" indent="-342900">
              <a:lnSpc>
                <a:spcPct val="150000"/>
              </a:lnSpc>
              <a:buFont typeface="Arial" panose="020B0604020202020204" pitchFamily="34" charset="0"/>
              <a:buChar char="•"/>
              <a:defRPr/>
            </a:pPr>
            <a:r>
              <a:rPr lang="en-US" sz="1200" dirty="0">
                <a:solidFill>
                  <a:prstClr val="black"/>
                </a:solidFill>
                <a:ea typeface="Open Sans"/>
                <a:cs typeface="Open Sans"/>
              </a:rPr>
              <a:t>a</a:t>
            </a:r>
            <a:r>
              <a:rPr kumimoji="0" lang="en-US" sz="1200" i="0" u="none" strike="noStrike" kern="1200" cap="none" spc="0" normalizeH="0" baseline="0" noProof="0" dirty="0">
                <a:ln>
                  <a:noFill/>
                </a:ln>
                <a:solidFill>
                  <a:prstClr val="black"/>
                </a:solidFill>
                <a:effectLst/>
                <a:uLnTx/>
                <a:uFillTx/>
                <a:ea typeface="Open Sans"/>
                <a:cs typeface="Open Sans"/>
              </a:rPr>
              <a:t> “quick win” by closing short missing links to connect trails together and </a:t>
            </a:r>
            <a:r>
              <a:rPr kumimoji="0" lang="en-US" sz="1200" i="0" u="none" strike="noStrike" kern="1200" cap="none" spc="0" normalizeH="0" baseline="0" noProof="0" dirty="0" err="1">
                <a:ln>
                  <a:noFill/>
                </a:ln>
                <a:solidFill>
                  <a:prstClr val="black"/>
                </a:solidFill>
                <a:effectLst/>
                <a:uLnTx/>
                <a:uFillTx/>
                <a:ea typeface="Open Sans"/>
                <a:cs typeface="Open Sans"/>
              </a:rPr>
              <a:t>neighbourhoods</a:t>
            </a:r>
            <a:r>
              <a:rPr kumimoji="0" lang="en-US" sz="1200" i="0" u="none" strike="noStrike" kern="1200" cap="none" spc="0" normalizeH="0" baseline="0" noProof="0" dirty="0">
                <a:ln>
                  <a:noFill/>
                </a:ln>
                <a:solidFill>
                  <a:prstClr val="black"/>
                </a:solidFill>
                <a:effectLst/>
                <a:uLnTx/>
                <a:uFillTx/>
                <a:ea typeface="Open Sans"/>
                <a:cs typeface="Open Sans"/>
              </a:rPr>
              <a:t> to the existing trail system where there are few current additional considerations (grades, landscaping, etc.)</a:t>
            </a:r>
          </a:p>
          <a:p>
            <a:pPr marL="800100" lvl="1" indent="-342900">
              <a:lnSpc>
                <a:spcPct val="150000"/>
              </a:lnSpc>
              <a:buFont typeface="Arial" panose="020B0604020202020204" pitchFamily="34" charset="0"/>
              <a:buChar char="•"/>
              <a:defRPr/>
            </a:pPr>
            <a:r>
              <a:rPr lang="en-US" sz="1200" dirty="0">
                <a:solidFill>
                  <a:prstClr val="black"/>
                </a:solidFill>
                <a:ea typeface="Open Sans"/>
                <a:cs typeface="Open Sans"/>
              </a:rPr>
              <a:t>Addresses key origin/destination travel identified by the residents</a:t>
            </a:r>
          </a:p>
          <a:p>
            <a:pPr marL="800100" lvl="1" indent="-342900">
              <a:lnSpc>
                <a:spcPct val="150000"/>
              </a:lnSpc>
              <a:buFont typeface="Arial" panose="020B0604020202020204" pitchFamily="34" charset="0"/>
              <a:buChar char="•"/>
              <a:defRPr/>
            </a:pPr>
            <a:r>
              <a:rPr lang="en-US" sz="1200" dirty="0">
                <a:solidFill>
                  <a:prstClr val="black"/>
                </a:solidFill>
                <a:ea typeface="Open Sans"/>
                <a:cs typeface="Open Sans"/>
              </a:rPr>
              <a:t>Minimal land acquisition requirements</a:t>
            </a:r>
          </a:p>
          <a:p>
            <a:endParaRPr lang="en-US" dirty="0"/>
          </a:p>
        </p:txBody>
      </p:sp>
      <p:sp>
        <p:nvSpPr>
          <p:cNvPr id="4" name="Slide Number Placeholder 3"/>
          <p:cNvSpPr>
            <a:spLocks noGrp="1"/>
          </p:cNvSpPr>
          <p:nvPr>
            <p:ph type="sldNum" sz="quarter" idx="5"/>
          </p:nvPr>
        </p:nvSpPr>
        <p:spPr/>
        <p:txBody>
          <a:bodyPr/>
          <a:lstStyle/>
          <a:p>
            <a:fld id="{76946AC8-B91F-433C-86FD-9694C7C9760F}" type="slidenum">
              <a:rPr lang="en-US" smtClean="0"/>
              <a:t>7</a:t>
            </a:fld>
            <a:endParaRPr lang="en-US"/>
          </a:p>
        </p:txBody>
      </p:sp>
    </p:spTree>
    <p:extLst>
      <p:ext uri="{BB962C8B-B14F-4D97-AF65-F5344CB8AC3E}">
        <p14:creationId xmlns:p14="http://schemas.microsoft.com/office/powerpoint/2010/main" val="426816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a:t>
            </a:r>
          </a:p>
          <a:p>
            <a:endParaRPr lang="en-US" dirty="0"/>
          </a:p>
        </p:txBody>
      </p:sp>
      <p:sp>
        <p:nvSpPr>
          <p:cNvPr id="4" name="Slide Number Placeholder 3"/>
          <p:cNvSpPr>
            <a:spLocks noGrp="1"/>
          </p:cNvSpPr>
          <p:nvPr>
            <p:ph type="sldNum" sz="quarter" idx="5"/>
          </p:nvPr>
        </p:nvSpPr>
        <p:spPr/>
        <p:txBody>
          <a:bodyPr/>
          <a:lstStyle/>
          <a:p>
            <a:fld id="{76946AC8-B91F-433C-86FD-9694C7C9760F}" type="slidenum">
              <a:rPr lang="en-US" smtClean="0"/>
              <a:t>9</a:t>
            </a:fld>
            <a:endParaRPr lang="en-US"/>
          </a:p>
        </p:txBody>
      </p:sp>
    </p:spTree>
    <p:extLst>
      <p:ext uri="{BB962C8B-B14F-4D97-AF65-F5344CB8AC3E}">
        <p14:creationId xmlns:p14="http://schemas.microsoft.com/office/powerpoint/2010/main" val="3976710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stephen</a:t>
            </a:r>
            <a:endParaRPr lang="en-US" dirty="0"/>
          </a:p>
        </p:txBody>
      </p:sp>
      <p:sp>
        <p:nvSpPr>
          <p:cNvPr id="4" name="Slide Number Placeholder 3"/>
          <p:cNvSpPr>
            <a:spLocks noGrp="1"/>
          </p:cNvSpPr>
          <p:nvPr>
            <p:ph type="sldNum" sz="quarter" idx="5"/>
          </p:nvPr>
        </p:nvSpPr>
        <p:spPr/>
        <p:txBody>
          <a:bodyPr/>
          <a:lstStyle/>
          <a:p>
            <a:fld id="{76946AC8-B91F-433C-86FD-9694C7C9760F}" type="slidenum">
              <a:rPr lang="en-US" smtClean="0"/>
              <a:t>10</a:t>
            </a:fld>
            <a:endParaRPr lang="en-US"/>
          </a:p>
        </p:txBody>
      </p:sp>
    </p:spTree>
    <p:extLst>
      <p:ext uri="{BB962C8B-B14F-4D97-AF65-F5344CB8AC3E}">
        <p14:creationId xmlns:p14="http://schemas.microsoft.com/office/powerpoint/2010/main" val="121686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8000F1-141A-472D-B12C-F96D21385AC9}" type="datetimeFigureOut">
              <a:rPr lang="en-CA" smtClean="0"/>
              <a:t>2025-02-03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A91D33-AF3E-4A6A-A01C-8E22533DCFE9}" type="slidenum">
              <a:rPr lang="en-CA" smtClean="0"/>
              <a:t>‹#›</a:t>
            </a:fld>
            <a:endParaRPr lang="en-CA"/>
          </a:p>
        </p:txBody>
      </p:sp>
    </p:spTree>
    <p:extLst>
      <p:ext uri="{BB962C8B-B14F-4D97-AF65-F5344CB8AC3E}">
        <p14:creationId xmlns:p14="http://schemas.microsoft.com/office/powerpoint/2010/main" val="41850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8000F1-141A-472D-B12C-F96D21385AC9}" type="datetimeFigureOut">
              <a:rPr lang="en-CA" smtClean="0"/>
              <a:t>2025-02-03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A91D33-AF3E-4A6A-A01C-8E22533DCFE9}" type="slidenum">
              <a:rPr lang="en-CA" smtClean="0"/>
              <a:t>‹#›</a:t>
            </a:fld>
            <a:endParaRPr lang="en-CA"/>
          </a:p>
        </p:txBody>
      </p:sp>
    </p:spTree>
    <p:extLst>
      <p:ext uri="{BB962C8B-B14F-4D97-AF65-F5344CB8AC3E}">
        <p14:creationId xmlns:p14="http://schemas.microsoft.com/office/powerpoint/2010/main" val="49011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8000F1-141A-472D-B12C-F96D21385AC9}" type="datetimeFigureOut">
              <a:rPr lang="en-CA" smtClean="0"/>
              <a:t>2025-02-03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A91D33-AF3E-4A6A-A01C-8E22533DCFE9}" type="slidenum">
              <a:rPr lang="en-CA" smtClean="0"/>
              <a:t>‹#›</a:t>
            </a:fld>
            <a:endParaRPr lang="en-CA"/>
          </a:p>
        </p:txBody>
      </p:sp>
    </p:spTree>
    <p:extLst>
      <p:ext uri="{BB962C8B-B14F-4D97-AF65-F5344CB8AC3E}">
        <p14:creationId xmlns:p14="http://schemas.microsoft.com/office/powerpoint/2010/main" val="230115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8000F1-141A-472D-B12C-F96D21385AC9}" type="datetimeFigureOut">
              <a:rPr lang="en-CA" smtClean="0"/>
              <a:t>2025-02-03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A91D33-AF3E-4A6A-A01C-8E22533DCFE9}" type="slidenum">
              <a:rPr lang="en-CA" smtClean="0"/>
              <a:t>‹#›</a:t>
            </a:fld>
            <a:endParaRPr lang="en-CA"/>
          </a:p>
        </p:txBody>
      </p:sp>
    </p:spTree>
    <p:extLst>
      <p:ext uri="{BB962C8B-B14F-4D97-AF65-F5344CB8AC3E}">
        <p14:creationId xmlns:p14="http://schemas.microsoft.com/office/powerpoint/2010/main" val="327209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8000F1-141A-472D-B12C-F96D21385AC9}" type="datetimeFigureOut">
              <a:rPr lang="en-CA" smtClean="0"/>
              <a:t>2025-02-03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A91D33-AF3E-4A6A-A01C-8E22533DCFE9}" type="slidenum">
              <a:rPr lang="en-CA" smtClean="0"/>
              <a:t>‹#›</a:t>
            </a:fld>
            <a:endParaRPr lang="en-CA"/>
          </a:p>
        </p:txBody>
      </p:sp>
    </p:spTree>
    <p:extLst>
      <p:ext uri="{BB962C8B-B14F-4D97-AF65-F5344CB8AC3E}">
        <p14:creationId xmlns:p14="http://schemas.microsoft.com/office/powerpoint/2010/main" val="273975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8000F1-141A-472D-B12C-F96D21385AC9}" type="datetimeFigureOut">
              <a:rPr lang="en-CA" smtClean="0"/>
              <a:t>2025-02-03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A91D33-AF3E-4A6A-A01C-8E22533DCFE9}" type="slidenum">
              <a:rPr lang="en-CA" smtClean="0"/>
              <a:t>‹#›</a:t>
            </a:fld>
            <a:endParaRPr lang="en-CA"/>
          </a:p>
        </p:txBody>
      </p:sp>
    </p:spTree>
    <p:extLst>
      <p:ext uri="{BB962C8B-B14F-4D97-AF65-F5344CB8AC3E}">
        <p14:creationId xmlns:p14="http://schemas.microsoft.com/office/powerpoint/2010/main" val="399923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8000F1-141A-472D-B12C-F96D21385AC9}" type="datetimeFigureOut">
              <a:rPr lang="en-CA" smtClean="0"/>
              <a:t>2025-02-03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DA91D33-AF3E-4A6A-A01C-8E22533DCFE9}" type="slidenum">
              <a:rPr lang="en-CA" smtClean="0"/>
              <a:t>‹#›</a:t>
            </a:fld>
            <a:endParaRPr lang="en-CA"/>
          </a:p>
        </p:txBody>
      </p:sp>
    </p:spTree>
    <p:extLst>
      <p:ext uri="{BB962C8B-B14F-4D97-AF65-F5344CB8AC3E}">
        <p14:creationId xmlns:p14="http://schemas.microsoft.com/office/powerpoint/2010/main" val="425726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8000F1-141A-472D-B12C-F96D21385AC9}" type="datetimeFigureOut">
              <a:rPr lang="en-CA" smtClean="0"/>
              <a:t>2025-02-03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DA91D33-AF3E-4A6A-A01C-8E22533DCFE9}" type="slidenum">
              <a:rPr lang="en-CA" smtClean="0"/>
              <a:t>‹#›</a:t>
            </a:fld>
            <a:endParaRPr lang="en-CA"/>
          </a:p>
        </p:txBody>
      </p:sp>
    </p:spTree>
    <p:extLst>
      <p:ext uri="{BB962C8B-B14F-4D97-AF65-F5344CB8AC3E}">
        <p14:creationId xmlns:p14="http://schemas.microsoft.com/office/powerpoint/2010/main" val="166402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000F1-141A-472D-B12C-F96D21385AC9}" type="datetimeFigureOut">
              <a:rPr lang="en-CA" smtClean="0"/>
              <a:t>2025-02-03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DA91D33-AF3E-4A6A-A01C-8E22533DCFE9}" type="slidenum">
              <a:rPr lang="en-CA" smtClean="0"/>
              <a:t>‹#›</a:t>
            </a:fld>
            <a:endParaRPr lang="en-CA"/>
          </a:p>
        </p:txBody>
      </p:sp>
    </p:spTree>
    <p:extLst>
      <p:ext uri="{BB962C8B-B14F-4D97-AF65-F5344CB8AC3E}">
        <p14:creationId xmlns:p14="http://schemas.microsoft.com/office/powerpoint/2010/main" val="309066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8000F1-141A-472D-B12C-F96D21385AC9}" type="datetimeFigureOut">
              <a:rPr lang="en-CA" smtClean="0"/>
              <a:t>2025-02-03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A91D33-AF3E-4A6A-A01C-8E22533DCFE9}" type="slidenum">
              <a:rPr lang="en-CA" smtClean="0"/>
              <a:t>‹#›</a:t>
            </a:fld>
            <a:endParaRPr lang="en-CA"/>
          </a:p>
        </p:txBody>
      </p:sp>
    </p:spTree>
    <p:extLst>
      <p:ext uri="{BB962C8B-B14F-4D97-AF65-F5344CB8AC3E}">
        <p14:creationId xmlns:p14="http://schemas.microsoft.com/office/powerpoint/2010/main" val="50826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8000F1-141A-472D-B12C-F96D21385AC9}" type="datetimeFigureOut">
              <a:rPr lang="en-CA" smtClean="0"/>
              <a:t>2025-02-03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A91D33-AF3E-4A6A-A01C-8E22533DCFE9}" type="slidenum">
              <a:rPr lang="en-CA" smtClean="0"/>
              <a:t>‹#›</a:t>
            </a:fld>
            <a:endParaRPr lang="en-CA"/>
          </a:p>
        </p:txBody>
      </p:sp>
    </p:spTree>
    <p:extLst>
      <p:ext uri="{BB962C8B-B14F-4D97-AF65-F5344CB8AC3E}">
        <p14:creationId xmlns:p14="http://schemas.microsoft.com/office/powerpoint/2010/main" val="217993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000F1-141A-472D-B12C-F96D21385AC9}" type="datetimeFigureOut">
              <a:rPr lang="en-CA" smtClean="0"/>
              <a:t>2025-02-03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91D33-AF3E-4A6A-A01C-8E22533DCFE9}" type="slidenum">
              <a:rPr lang="en-CA" smtClean="0"/>
              <a:t>‹#›</a:t>
            </a:fld>
            <a:endParaRPr lang="en-CA"/>
          </a:p>
        </p:txBody>
      </p:sp>
    </p:spTree>
    <p:extLst>
      <p:ext uri="{BB962C8B-B14F-4D97-AF65-F5344CB8AC3E}">
        <p14:creationId xmlns:p14="http://schemas.microsoft.com/office/powerpoint/2010/main" val="411230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9F2B-FAEA-9BC7-F840-1BD0B858A9B0}"/>
              </a:ext>
            </a:extLst>
          </p:cNvPr>
          <p:cNvSpPr>
            <a:spLocks noGrp="1"/>
          </p:cNvSpPr>
          <p:nvPr>
            <p:ph type="ctrTitle"/>
          </p:nvPr>
        </p:nvSpPr>
        <p:spPr>
          <a:xfrm>
            <a:off x="1436915" y="2521670"/>
            <a:ext cx="9790410" cy="1154591"/>
          </a:xfrm>
        </p:spPr>
        <p:txBody>
          <a:bodyPr>
            <a:normAutofit fontScale="90000"/>
          </a:bodyPr>
          <a:lstStyle/>
          <a:p>
            <a:pPr algn="r"/>
            <a:r>
              <a:rPr lang="en-US" b="1" dirty="0">
                <a:solidFill>
                  <a:schemeClr val="bg1"/>
                </a:solidFill>
                <a:latin typeface="+mn-lt"/>
              </a:rPr>
              <a:t>Starkey Road Pathway and Pedestrian Bridge</a:t>
            </a:r>
            <a:endParaRPr lang="en-CA" b="1" dirty="0">
              <a:solidFill>
                <a:schemeClr val="bg1"/>
              </a:solidFill>
              <a:latin typeface="+mn-lt"/>
            </a:endParaRPr>
          </a:p>
        </p:txBody>
      </p:sp>
      <p:cxnSp>
        <p:nvCxnSpPr>
          <p:cNvPr id="4" name="Straight Connector 3">
            <a:extLst>
              <a:ext uri="{FF2B5EF4-FFF2-40B4-BE49-F238E27FC236}">
                <a16:creationId xmlns:a16="http://schemas.microsoft.com/office/drawing/2014/main" id="{860492C8-8581-814B-37ED-22D823C998DA}"/>
              </a:ext>
            </a:extLst>
          </p:cNvPr>
          <p:cNvCxnSpPr>
            <a:cxnSpLocks/>
          </p:cNvCxnSpPr>
          <p:nvPr/>
        </p:nvCxnSpPr>
        <p:spPr>
          <a:xfrm>
            <a:off x="5290457" y="3553147"/>
            <a:ext cx="5852217" cy="0"/>
          </a:xfrm>
          <a:prstGeom prst="line">
            <a:avLst/>
          </a:prstGeom>
          <a:ln>
            <a:solidFill>
              <a:srgbClr val="E1B87F"/>
            </a:solidFill>
          </a:ln>
        </p:spPr>
        <p:style>
          <a:lnRef idx="1">
            <a:schemeClr val="accent1"/>
          </a:lnRef>
          <a:fillRef idx="0">
            <a:schemeClr val="accent1"/>
          </a:fillRef>
          <a:effectRef idx="0">
            <a:schemeClr val="accent1"/>
          </a:effectRef>
          <a:fontRef idx="minor">
            <a:schemeClr val="tx1"/>
          </a:fontRef>
        </p:style>
      </p:cxnSp>
      <p:sp>
        <p:nvSpPr>
          <p:cNvPr id="5" name="Subtitle 1">
            <a:extLst>
              <a:ext uri="{FF2B5EF4-FFF2-40B4-BE49-F238E27FC236}">
                <a16:creationId xmlns:a16="http://schemas.microsoft.com/office/drawing/2014/main" id="{D59BF6E5-730D-36B4-8606-A99A0EF263F7}"/>
              </a:ext>
            </a:extLst>
          </p:cNvPr>
          <p:cNvSpPr txBox="1">
            <a:spLocks/>
          </p:cNvSpPr>
          <p:nvPr/>
        </p:nvSpPr>
        <p:spPr>
          <a:xfrm>
            <a:off x="460513" y="3713898"/>
            <a:ext cx="10766811" cy="5227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accent3"/>
                </a:solidFill>
                <a:latin typeface="AccentGraphic" panose="02000303060000020004"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1B87F"/>
                </a:solidFill>
                <a:effectLst/>
                <a:uLnTx/>
                <a:uFillTx/>
                <a:latin typeface="+mn-lt"/>
                <a:ea typeface="+mn-ea"/>
                <a:cs typeface="+mn-cs"/>
              </a:rPr>
              <a:t>January 29, 2025</a:t>
            </a:r>
            <a:r>
              <a:rPr lang="en-US" dirty="0">
                <a:solidFill>
                  <a:srgbClr val="E1B87F"/>
                </a:solidFill>
                <a:latin typeface="+mn-lt"/>
              </a:rPr>
              <a:t> - </a:t>
            </a:r>
            <a:r>
              <a:rPr kumimoji="0" lang="en-US" sz="2400" b="0" i="0" u="none" strike="noStrike" kern="1200" cap="none" spc="0" normalizeH="0" baseline="0" noProof="0" dirty="0">
                <a:ln>
                  <a:noFill/>
                </a:ln>
                <a:solidFill>
                  <a:srgbClr val="E1B87F"/>
                </a:solidFill>
                <a:effectLst/>
                <a:uLnTx/>
                <a:uFillTx/>
                <a:latin typeface="+mn-lt"/>
                <a:ea typeface="+mn-ea"/>
                <a:cs typeface="+mn-cs"/>
              </a:rPr>
              <a:t>Open House</a:t>
            </a:r>
          </a:p>
        </p:txBody>
      </p:sp>
    </p:spTree>
    <p:extLst>
      <p:ext uri="{BB962C8B-B14F-4D97-AF65-F5344CB8AC3E}">
        <p14:creationId xmlns:p14="http://schemas.microsoft.com/office/powerpoint/2010/main" val="3899302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58995-140F-EA20-E314-A5CA3A92F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FA120-917C-C820-797C-55B1EE732848}"/>
              </a:ext>
            </a:extLst>
          </p:cNvPr>
          <p:cNvSpPr txBox="1">
            <a:spLocks/>
          </p:cNvSpPr>
          <p:nvPr/>
        </p:nvSpPr>
        <p:spPr>
          <a:xfrm>
            <a:off x="707010" y="365125"/>
            <a:ext cx="10646789"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solidFill>
                  <a:srgbClr val="175A7C"/>
                </a:solidFill>
                <a:latin typeface="Calibri"/>
                <a:ea typeface="Calibri"/>
                <a:cs typeface="Calibri"/>
              </a:rPr>
              <a:t>Project timeline</a:t>
            </a:r>
            <a:endParaRPr lang="en-CA" sz="4200" b="1" dirty="0">
              <a:solidFill>
                <a:srgbClr val="175A7C"/>
              </a:solidFill>
              <a:latin typeface="Calibri"/>
              <a:ea typeface="Calibri"/>
              <a:cs typeface="Calibri"/>
            </a:endParaRPr>
          </a:p>
        </p:txBody>
      </p:sp>
      <p:cxnSp>
        <p:nvCxnSpPr>
          <p:cNvPr id="3" name="Straight Connector 2">
            <a:extLst>
              <a:ext uri="{FF2B5EF4-FFF2-40B4-BE49-F238E27FC236}">
                <a16:creationId xmlns:a16="http://schemas.microsoft.com/office/drawing/2014/main" id="{A827429F-FCC7-09D4-9303-845A05FEBCAA}"/>
              </a:ext>
            </a:extLst>
          </p:cNvPr>
          <p:cNvCxnSpPr>
            <a:cxnSpLocks/>
          </p:cNvCxnSpPr>
          <p:nvPr/>
        </p:nvCxnSpPr>
        <p:spPr>
          <a:xfrm>
            <a:off x="876693" y="1046375"/>
            <a:ext cx="10633435" cy="0"/>
          </a:xfrm>
          <a:prstGeom prst="line">
            <a:avLst/>
          </a:prstGeom>
          <a:ln>
            <a:solidFill>
              <a:srgbClr val="E1B87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2331606-AFC6-80E1-43D5-2ECE068E28F8}"/>
              </a:ext>
            </a:extLst>
          </p:cNvPr>
          <p:cNvPicPr>
            <a:picLocks noChangeAspect="1"/>
          </p:cNvPicPr>
          <p:nvPr/>
        </p:nvPicPr>
        <p:blipFill>
          <a:blip r:embed="rId3"/>
          <a:stretch>
            <a:fillRect/>
          </a:stretch>
        </p:blipFill>
        <p:spPr>
          <a:xfrm>
            <a:off x="0" y="1420722"/>
            <a:ext cx="12192000" cy="4930955"/>
          </a:xfrm>
          <a:prstGeom prst="rect">
            <a:avLst/>
          </a:prstGeom>
        </p:spPr>
      </p:pic>
    </p:spTree>
    <p:extLst>
      <p:ext uri="{BB962C8B-B14F-4D97-AF65-F5344CB8AC3E}">
        <p14:creationId xmlns:p14="http://schemas.microsoft.com/office/powerpoint/2010/main" val="400143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859A8-B0B9-82D6-51E6-E44FE0F40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55C11-D4D6-B027-A3DC-198584748F08}"/>
              </a:ext>
            </a:extLst>
          </p:cNvPr>
          <p:cNvSpPr txBox="1">
            <a:spLocks/>
          </p:cNvSpPr>
          <p:nvPr/>
        </p:nvSpPr>
        <p:spPr>
          <a:xfrm>
            <a:off x="772605" y="1008433"/>
            <a:ext cx="10646789"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solidFill>
                  <a:srgbClr val="175A7C"/>
                </a:solidFill>
                <a:latin typeface="+mn-lt"/>
              </a:rPr>
              <a:t>Resident feedback and impacts</a:t>
            </a:r>
            <a:endParaRPr lang="en-CA" sz="4200" b="1" dirty="0">
              <a:solidFill>
                <a:srgbClr val="175A7C"/>
              </a:solidFill>
              <a:latin typeface="+mn-lt"/>
            </a:endParaRPr>
          </a:p>
        </p:txBody>
      </p:sp>
      <p:cxnSp>
        <p:nvCxnSpPr>
          <p:cNvPr id="3" name="Straight Connector 2">
            <a:extLst>
              <a:ext uri="{FF2B5EF4-FFF2-40B4-BE49-F238E27FC236}">
                <a16:creationId xmlns:a16="http://schemas.microsoft.com/office/drawing/2014/main" id="{EFF9E4F3-0A7F-822A-E1BD-413BDD8B83B4}"/>
              </a:ext>
            </a:extLst>
          </p:cNvPr>
          <p:cNvCxnSpPr>
            <a:cxnSpLocks/>
          </p:cNvCxnSpPr>
          <p:nvPr/>
        </p:nvCxnSpPr>
        <p:spPr>
          <a:xfrm>
            <a:off x="888274" y="1671215"/>
            <a:ext cx="10633435" cy="0"/>
          </a:xfrm>
          <a:prstGeom prst="line">
            <a:avLst/>
          </a:prstGeom>
          <a:ln>
            <a:solidFill>
              <a:srgbClr val="E1B87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5DBAE0A-F0A6-AFCE-30C4-8F3F1D96F73A}"/>
              </a:ext>
            </a:extLst>
          </p:cNvPr>
          <p:cNvSpPr txBox="1"/>
          <p:nvPr/>
        </p:nvSpPr>
        <p:spPr>
          <a:xfrm>
            <a:off x="888274" y="2044436"/>
            <a:ext cx="9895115" cy="3477875"/>
          </a:xfrm>
          <a:prstGeom prst="rect">
            <a:avLst/>
          </a:prstGeom>
          <a:noFill/>
        </p:spPr>
        <p:txBody>
          <a:bodyPr wrap="square" lIns="91440" tIns="45720" rIns="91440" bIns="45720" rtlCol="0" anchor="t">
            <a:spAutoFit/>
          </a:bodyPr>
          <a:lstStyle/>
          <a:p>
            <a:pPr>
              <a:defRPr/>
            </a:pPr>
            <a:r>
              <a:rPr kumimoji="0" lang="en-CA" sz="2000" b="1" i="0" u="none" strike="noStrike" kern="1200" cap="none" spc="0" normalizeH="0" baseline="0" noProof="0" dirty="0">
                <a:ln>
                  <a:noFill/>
                </a:ln>
                <a:solidFill>
                  <a:prstClr val="black"/>
                </a:solidFill>
                <a:effectLst/>
                <a:uLnTx/>
                <a:uFillTx/>
                <a:latin typeface="Open Sans"/>
                <a:ea typeface="Open Sans"/>
                <a:cs typeface="Open Sans"/>
              </a:rPr>
              <a:t>Purpose of feedback: </a:t>
            </a:r>
            <a:r>
              <a:rPr kumimoji="0" lang="en-CA" sz="2000" i="0" u="none" strike="noStrike" kern="1200" cap="none" spc="0" normalizeH="0" baseline="0" noProof="0" dirty="0">
                <a:ln>
                  <a:noFill/>
                </a:ln>
                <a:solidFill>
                  <a:prstClr val="black"/>
                </a:solidFill>
                <a:effectLst/>
                <a:uLnTx/>
                <a:uFillTx/>
                <a:latin typeface="Open Sans"/>
                <a:ea typeface="Open Sans"/>
                <a:cs typeface="Open Sans"/>
              </a:rPr>
              <a:t>To </a:t>
            </a:r>
            <a:r>
              <a:rPr lang="en-CA" sz="2000" dirty="0">
                <a:solidFill>
                  <a:prstClr val="black"/>
                </a:solidFill>
                <a:latin typeface="Open Sans"/>
                <a:ea typeface="Open Sans"/>
                <a:cs typeface="Open Sans"/>
              </a:rPr>
              <a:t>help inform</a:t>
            </a:r>
            <a:r>
              <a:rPr kumimoji="0" lang="en-CA" sz="2000" i="0" u="none" strike="noStrike" kern="1200" cap="none" spc="0" normalizeH="0" baseline="0" noProof="0" dirty="0">
                <a:ln>
                  <a:noFill/>
                </a:ln>
                <a:solidFill>
                  <a:prstClr val="black"/>
                </a:solidFill>
                <a:effectLst/>
                <a:uLnTx/>
                <a:uFillTx/>
                <a:latin typeface="Open Sans"/>
                <a:ea typeface="Open Sans"/>
                <a:cs typeface="Open Sans"/>
              </a:rPr>
              <a:t> the </a:t>
            </a:r>
            <a:r>
              <a:rPr lang="en-CA" sz="2000" dirty="0">
                <a:solidFill>
                  <a:prstClr val="black"/>
                </a:solidFill>
                <a:latin typeface="Open Sans"/>
                <a:ea typeface="Open Sans"/>
                <a:cs typeface="Open Sans"/>
              </a:rPr>
              <a:t>design,</a:t>
            </a:r>
            <a:r>
              <a:rPr kumimoji="0" lang="en-CA" sz="2000" i="0" u="none" strike="noStrike" kern="1200" cap="none" spc="0" normalizeH="0" baseline="0" noProof="0" dirty="0">
                <a:ln>
                  <a:noFill/>
                </a:ln>
                <a:solidFill>
                  <a:prstClr val="black"/>
                </a:solidFill>
                <a:effectLst/>
                <a:uLnTx/>
                <a:uFillTx/>
                <a:latin typeface="Open Sans"/>
                <a:ea typeface="Open Sans"/>
                <a:cs typeface="Open Sans"/>
              </a:rPr>
              <a:t> consistent with Sturgeon County Strategic Priorities to </a:t>
            </a:r>
            <a:r>
              <a:rPr lang="en-CA" sz="2000" dirty="0">
                <a:solidFill>
                  <a:prstClr val="black"/>
                </a:solidFill>
                <a:latin typeface="Open Sans"/>
                <a:ea typeface="Open Sans"/>
                <a:cs typeface="Open Sans"/>
              </a:rPr>
              <a:t>"</a:t>
            </a:r>
            <a:r>
              <a:rPr kumimoji="0" lang="en-CA" sz="2000" i="0" u="none" strike="noStrike" kern="1200" cap="none" spc="0" normalizeH="0" baseline="0" noProof="0" dirty="0">
                <a:ln>
                  <a:noFill/>
                </a:ln>
                <a:solidFill>
                  <a:prstClr val="black"/>
                </a:solidFill>
                <a:effectLst/>
                <a:uLnTx/>
                <a:uFillTx/>
                <a:latin typeface="Open Sans"/>
                <a:ea typeface="Open Sans"/>
                <a:cs typeface="Open Sans"/>
              </a:rPr>
              <a:t>cultivate safe, beautiful and complete communities</a:t>
            </a:r>
            <a:r>
              <a:rPr lang="en-CA" sz="2000" dirty="0">
                <a:solidFill>
                  <a:prstClr val="black"/>
                </a:solidFill>
                <a:latin typeface="Open Sans"/>
                <a:ea typeface="Open Sans"/>
                <a:cs typeface="Open Sans"/>
              </a:rPr>
              <a:t>." This feedback is gathered through the Open House and online survey.</a:t>
            </a:r>
            <a:endParaRPr kumimoji="0" lang="en-CA" sz="2000" i="0" u="none" strike="noStrike" kern="1200" cap="none" spc="0" normalizeH="0" baseline="0" noProof="0" dirty="0">
              <a:ln>
                <a:noFill/>
              </a:ln>
              <a:solidFill>
                <a:prstClr val="black"/>
              </a:solidFill>
              <a:effectLst/>
              <a:uLnTx/>
              <a:uFillTx/>
              <a:latin typeface="Open Sans"/>
              <a:ea typeface="Open Sans"/>
              <a:cs typeface="Open Sans"/>
            </a:endParaRPr>
          </a:p>
          <a:p>
            <a:pPr>
              <a:defRPr/>
            </a:pPr>
            <a:r>
              <a:rPr lang="en-CA"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CA"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Open Sans"/>
                <a:ea typeface="Open Sans"/>
                <a:cs typeface="Open Sans"/>
              </a:rPr>
              <a:t>Resident impacts: </a:t>
            </a:r>
            <a:r>
              <a:rPr kumimoji="0" lang="en-CA" sz="2000" b="0" i="0" u="none" strike="noStrike" kern="1200" cap="none" spc="0" normalizeH="0" baseline="0" noProof="0" dirty="0">
                <a:ln>
                  <a:noFill/>
                </a:ln>
                <a:solidFill>
                  <a:prstClr val="black"/>
                </a:solidFill>
                <a:effectLst/>
                <a:uLnTx/>
                <a:uFillTx/>
                <a:latin typeface="Open Sans"/>
                <a:ea typeface="Open Sans"/>
                <a:cs typeface="Open Sans"/>
              </a:rPr>
              <a:t>Traffic interruptions, trail closures (in park), noise and dust during construction</a:t>
            </a:r>
            <a:r>
              <a:rPr lang="en-CA" sz="2000" dirty="0">
                <a:solidFill>
                  <a:prstClr val="black"/>
                </a:solidFill>
                <a:latin typeface="Open Sans"/>
                <a:ea typeface="Open Sans"/>
                <a:cs typeface="Open Sans"/>
              </a:rPr>
              <a:t>.</a:t>
            </a:r>
            <a:endParaRPr lang="en-CA" sz="20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defRPr/>
            </a:pPr>
            <a:r>
              <a:rPr kumimoji="0" lang="en-CA" sz="2000" b="1" i="0" u="none" strike="noStrike" kern="1200" cap="none" spc="0" normalizeH="0" baseline="0" noProof="0" dirty="0">
                <a:ln>
                  <a:noFill/>
                </a:ln>
                <a:solidFill>
                  <a:prstClr val="black"/>
                </a:solidFill>
                <a:effectLst/>
                <a:uLnTx/>
                <a:uFillTx/>
                <a:latin typeface="Open Sans"/>
                <a:ea typeface="Open Sans"/>
                <a:cs typeface="Open Sans"/>
              </a:rPr>
              <a:t>Project </a:t>
            </a:r>
            <a:r>
              <a:rPr lang="en-CA" sz="2000" b="1" dirty="0">
                <a:solidFill>
                  <a:prstClr val="black"/>
                </a:solidFill>
                <a:latin typeface="Open Sans"/>
                <a:ea typeface="Open Sans"/>
                <a:cs typeface="Open Sans"/>
              </a:rPr>
              <a:t>team</a:t>
            </a:r>
            <a:r>
              <a:rPr kumimoji="0" lang="en-CA" sz="2000" b="1" i="0" u="none" strike="noStrike" kern="1200" cap="none" spc="0" normalizeH="0" baseline="0" noProof="0" dirty="0">
                <a:ln>
                  <a:noFill/>
                </a:ln>
                <a:solidFill>
                  <a:prstClr val="black"/>
                </a:solidFill>
                <a:effectLst/>
                <a:uLnTx/>
                <a:uFillTx/>
                <a:latin typeface="Open Sans"/>
                <a:ea typeface="Open Sans"/>
                <a:cs typeface="Open Sans"/>
              </a:rPr>
              <a:t>:</a:t>
            </a:r>
            <a:r>
              <a:rPr lang="en-CA" sz="2000" b="1" dirty="0">
                <a:solidFill>
                  <a:prstClr val="black"/>
                </a:solidFill>
                <a:latin typeface="Open Sans"/>
                <a:ea typeface="Open Sans"/>
                <a:cs typeface="Open Sans"/>
              </a:rPr>
              <a:t>   </a:t>
            </a:r>
            <a:r>
              <a:rPr kumimoji="0" lang="en-CA" sz="2000" i="0" u="none" strike="noStrike" kern="1200" cap="none" spc="0" normalizeH="0" baseline="0" noProof="0" dirty="0">
                <a:ln>
                  <a:noFill/>
                </a:ln>
                <a:solidFill>
                  <a:prstClr val="black"/>
                </a:solidFill>
                <a:effectLst/>
                <a:uLnTx/>
                <a:uFillTx/>
                <a:latin typeface="Open Sans"/>
                <a:ea typeface="Open Sans"/>
                <a:cs typeface="Open Sans"/>
              </a:rPr>
              <a:t>Stephen Hinton, Engineering</a:t>
            </a:r>
            <a:r>
              <a:rPr lang="en-CA" sz="2000" dirty="0">
                <a:solidFill>
                  <a:prstClr val="black"/>
                </a:solidFill>
                <a:latin typeface="Open Sans"/>
                <a:ea typeface="Open Sans"/>
                <a:cs typeface="Open Sans"/>
              </a:rPr>
              <a:t>,</a:t>
            </a:r>
            <a:r>
              <a:rPr kumimoji="0" lang="en-CA" sz="2000" i="0" u="none" strike="noStrike" kern="1200" cap="none" spc="0" normalizeH="0" baseline="0" noProof="0" dirty="0">
                <a:ln>
                  <a:noFill/>
                </a:ln>
                <a:solidFill>
                  <a:prstClr val="black"/>
                </a:solidFill>
                <a:effectLst/>
                <a:uLnTx/>
                <a:uFillTx/>
                <a:latin typeface="Open Sans"/>
                <a:ea typeface="Open Sans"/>
                <a:cs typeface="Open Sans"/>
              </a:rPr>
              <a:t> </a:t>
            </a:r>
            <a:r>
              <a:rPr lang="en-CA" sz="2000" dirty="0">
                <a:solidFill>
                  <a:prstClr val="black"/>
                </a:solidFill>
                <a:latin typeface="Open Sans"/>
                <a:ea typeface="Open Sans"/>
                <a:cs typeface="Open Sans"/>
              </a:rPr>
              <a:t>780-939-1320</a:t>
            </a:r>
          </a:p>
          <a:p>
            <a:pPr>
              <a:defRPr/>
            </a:pPr>
            <a:r>
              <a:rPr lang="en-CA" sz="2000" dirty="0">
                <a:solidFill>
                  <a:prstClr val="black"/>
                </a:solidFill>
                <a:latin typeface="Open Sans"/>
                <a:ea typeface="Open Sans"/>
                <a:cs typeface="Open Sans"/>
              </a:rPr>
              <a:t>         Karolina Drabik, Open Spaces, 780-939-8340</a:t>
            </a:r>
            <a:endParaRPr lang="en-CA"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0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2767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9F2B-FAEA-9BC7-F840-1BD0B858A9B0}"/>
              </a:ext>
            </a:extLst>
          </p:cNvPr>
          <p:cNvSpPr>
            <a:spLocks noGrp="1"/>
          </p:cNvSpPr>
          <p:nvPr>
            <p:ph type="ctrTitle"/>
          </p:nvPr>
        </p:nvSpPr>
        <p:spPr>
          <a:xfrm>
            <a:off x="5222449" y="2521670"/>
            <a:ext cx="5938887" cy="1655763"/>
          </a:xfrm>
        </p:spPr>
        <p:txBody>
          <a:bodyPr/>
          <a:lstStyle/>
          <a:p>
            <a:pPr algn="r"/>
            <a:r>
              <a:rPr lang="en-US" b="1" dirty="0">
                <a:solidFill>
                  <a:schemeClr val="bg1"/>
                </a:solidFill>
                <a:latin typeface="Calibri"/>
                <a:ea typeface="Calibri"/>
                <a:cs typeface="Calibri"/>
              </a:rPr>
              <a:t>Questions?</a:t>
            </a:r>
            <a:endParaRPr lang="en-CA" b="1" dirty="0">
              <a:solidFill>
                <a:schemeClr val="bg1"/>
              </a:solidFill>
              <a:latin typeface="Calibri"/>
              <a:ea typeface="Calibri"/>
              <a:cs typeface="Calibri"/>
            </a:endParaRPr>
          </a:p>
        </p:txBody>
      </p:sp>
      <p:sp>
        <p:nvSpPr>
          <p:cNvPr id="3" name="Subtitle 2">
            <a:extLst>
              <a:ext uri="{FF2B5EF4-FFF2-40B4-BE49-F238E27FC236}">
                <a16:creationId xmlns:a16="http://schemas.microsoft.com/office/drawing/2014/main" id="{66DE99C3-9A2C-EAA8-7537-979766F8C62C}"/>
              </a:ext>
            </a:extLst>
          </p:cNvPr>
          <p:cNvSpPr>
            <a:spLocks noGrp="1"/>
          </p:cNvSpPr>
          <p:nvPr>
            <p:ph type="subTitle" idx="1"/>
          </p:nvPr>
        </p:nvSpPr>
        <p:spPr>
          <a:xfrm>
            <a:off x="6890993" y="4347114"/>
            <a:ext cx="4270343" cy="648093"/>
          </a:xfrm>
        </p:spPr>
        <p:txBody>
          <a:bodyPr vert="horz" lIns="91440" tIns="45720" rIns="91440" bIns="45720" rtlCol="0" anchor="t">
            <a:normAutofit/>
          </a:bodyPr>
          <a:lstStyle/>
          <a:p>
            <a:pPr algn="r"/>
            <a:r>
              <a:rPr lang="en-US" sz="2800" b="1" dirty="0">
                <a:solidFill>
                  <a:srgbClr val="E1B87F"/>
                </a:solidFill>
                <a:latin typeface="Calibri"/>
                <a:ea typeface="Calibri"/>
                <a:cs typeface="Calibri"/>
              </a:rPr>
              <a:t>Thank you!</a:t>
            </a:r>
            <a:endParaRPr lang="en-CA" sz="2800" b="1" dirty="0">
              <a:solidFill>
                <a:srgbClr val="E1B87F"/>
              </a:solidFill>
              <a:latin typeface="Calibri"/>
              <a:ea typeface="Calibri"/>
              <a:cs typeface="Calibri"/>
            </a:endParaRPr>
          </a:p>
        </p:txBody>
      </p:sp>
      <p:cxnSp>
        <p:nvCxnSpPr>
          <p:cNvPr id="4" name="Straight Connector 3">
            <a:extLst>
              <a:ext uri="{FF2B5EF4-FFF2-40B4-BE49-F238E27FC236}">
                <a16:creationId xmlns:a16="http://schemas.microsoft.com/office/drawing/2014/main" id="{CAE40000-40DF-42BE-F1D5-42F72FC76D95}"/>
              </a:ext>
            </a:extLst>
          </p:cNvPr>
          <p:cNvCxnSpPr>
            <a:cxnSpLocks/>
          </p:cNvCxnSpPr>
          <p:nvPr/>
        </p:nvCxnSpPr>
        <p:spPr>
          <a:xfrm>
            <a:off x="7060676" y="4262273"/>
            <a:ext cx="4100660" cy="0"/>
          </a:xfrm>
          <a:prstGeom prst="line">
            <a:avLst/>
          </a:prstGeom>
          <a:ln>
            <a:solidFill>
              <a:srgbClr val="E1B8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40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3DAE1C0-4E96-3189-2B42-44188D5F7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02D7D-D4EF-9314-B832-792AB0E62F75}"/>
              </a:ext>
            </a:extLst>
          </p:cNvPr>
          <p:cNvSpPr>
            <a:spLocks noGrp="1"/>
          </p:cNvSpPr>
          <p:nvPr>
            <p:ph type="title"/>
          </p:nvPr>
        </p:nvSpPr>
        <p:spPr>
          <a:xfrm>
            <a:off x="2971328" y="518016"/>
            <a:ext cx="8016711" cy="1325563"/>
          </a:xfrm>
        </p:spPr>
        <p:txBody>
          <a:bodyPr>
            <a:normAutofit/>
          </a:bodyPr>
          <a:lstStyle/>
          <a:p>
            <a:r>
              <a:rPr lang="en-US" sz="4200" b="1" dirty="0">
                <a:solidFill>
                  <a:srgbClr val="175A7C"/>
                </a:solidFill>
                <a:latin typeface="+mn-lt"/>
              </a:rPr>
              <a:t>Welcome &amp; Agenda </a:t>
            </a:r>
            <a:endParaRPr lang="en-CA" sz="4200" b="1" dirty="0">
              <a:solidFill>
                <a:srgbClr val="175A7C"/>
              </a:solidFill>
              <a:latin typeface="+mn-lt"/>
            </a:endParaRPr>
          </a:p>
        </p:txBody>
      </p:sp>
      <p:cxnSp>
        <p:nvCxnSpPr>
          <p:cNvPr id="4" name="Straight Connector 3">
            <a:extLst>
              <a:ext uri="{FF2B5EF4-FFF2-40B4-BE49-F238E27FC236}">
                <a16:creationId xmlns:a16="http://schemas.microsoft.com/office/drawing/2014/main" id="{D1D2B33A-9C23-5D1D-C5D5-BABC04205E4C}"/>
              </a:ext>
            </a:extLst>
          </p:cNvPr>
          <p:cNvCxnSpPr/>
          <p:nvPr/>
        </p:nvCxnSpPr>
        <p:spPr>
          <a:xfrm>
            <a:off x="3274558" y="1497575"/>
            <a:ext cx="8011592" cy="24581"/>
          </a:xfrm>
          <a:prstGeom prst="line">
            <a:avLst/>
          </a:prstGeom>
          <a:ln>
            <a:solidFill>
              <a:srgbClr val="E1B87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0BAA3D2-8B1E-2692-30A0-75CFE393277D}"/>
              </a:ext>
            </a:extLst>
          </p:cNvPr>
          <p:cNvSpPr txBox="1"/>
          <p:nvPr/>
        </p:nvSpPr>
        <p:spPr>
          <a:xfrm>
            <a:off x="2807414" y="1843579"/>
            <a:ext cx="9372600" cy="4278094"/>
          </a:xfrm>
          <a:prstGeom prst="rect">
            <a:avLst/>
          </a:prstGeom>
          <a:noFill/>
        </p:spPr>
        <p:txBody>
          <a:bodyPr wrap="square" lIns="91440" tIns="45720" rIns="91440" bIns="45720" rtlCol="0" anchor="t">
            <a:spAutoFit/>
          </a:bodyPr>
          <a:lstStyle/>
          <a:p>
            <a:r>
              <a:rPr lang="en-US" sz="3200" b="1" dirty="0"/>
              <a:t>Purpose of open house and survey:</a:t>
            </a:r>
          </a:p>
          <a:p>
            <a:pPr marL="742950" lvl="1" indent="-285750">
              <a:buFont typeface="Arial" panose="020B0604020202020204" pitchFamily="34" charset="0"/>
              <a:buChar char="•"/>
            </a:pPr>
            <a:r>
              <a:rPr lang="en-CA" sz="2000" dirty="0">
                <a:ea typeface="Open Sans"/>
                <a:cs typeface="Open Sans"/>
              </a:rPr>
              <a:t>Provide information about the project and keep residents informed.</a:t>
            </a:r>
          </a:p>
          <a:p>
            <a:pPr marL="742950" lvl="1" indent="-285750">
              <a:buFont typeface="Arial" panose="020B0604020202020204" pitchFamily="34" charset="0"/>
              <a:buChar char="•"/>
            </a:pPr>
            <a:r>
              <a:rPr lang="en-CA" sz="2000" dirty="0">
                <a:ea typeface="Open Sans"/>
                <a:cs typeface="Open Sans"/>
              </a:rPr>
              <a:t>Gather resident feedback for consideration on the bridge design in advance of the 2025 construction program.</a:t>
            </a:r>
          </a:p>
          <a:p>
            <a:pPr marL="742950" lvl="1" indent="-285750">
              <a:buFont typeface="Arial" panose="020B0604020202020204" pitchFamily="34" charset="0"/>
              <a:buChar char="•"/>
            </a:pPr>
            <a:endParaRPr lang="en-CA" sz="2000" dirty="0">
              <a:ea typeface="Open Sans"/>
              <a:cs typeface="Open Sans"/>
            </a:endParaRPr>
          </a:p>
          <a:p>
            <a:pPr marL="457200" indent="-457200">
              <a:buFont typeface="Arial" panose="020B0604020202020204" pitchFamily="34" charset="0"/>
              <a:buChar char="•"/>
            </a:pPr>
            <a:r>
              <a:rPr lang="en-US" sz="3200" dirty="0"/>
              <a:t>Presentation</a:t>
            </a:r>
          </a:p>
          <a:p>
            <a:pPr marL="457200" indent="-457200">
              <a:buFont typeface="Arial" panose="020B0604020202020204" pitchFamily="34" charset="0"/>
              <a:buChar char="•"/>
            </a:pPr>
            <a:r>
              <a:rPr lang="en-US" sz="3200" dirty="0"/>
              <a:t>Q&amp;A opportunity</a:t>
            </a:r>
            <a:endParaRPr lang="en-US" sz="3200" dirty="0">
              <a:ea typeface="Calibri"/>
              <a:cs typeface="Calibri"/>
            </a:endParaRPr>
          </a:p>
          <a:p>
            <a:pPr marL="457200" indent="-457200">
              <a:buFont typeface="Arial" panose="020B0604020202020204" pitchFamily="34" charset="0"/>
              <a:buChar char="•"/>
            </a:pPr>
            <a:r>
              <a:rPr lang="en-US" sz="3200" dirty="0"/>
              <a:t>Explore information boards, one-on-one discussions</a:t>
            </a:r>
          </a:p>
          <a:p>
            <a:pPr marL="457200" indent="-457200">
              <a:buFont typeface="Arial" panose="020B0604020202020204" pitchFamily="34" charset="0"/>
              <a:buChar char="•"/>
            </a:pPr>
            <a:r>
              <a:rPr lang="en-US" sz="3200" dirty="0"/>
              <a:t>Complete project survey tonight</a:t>
            </a:r>
          </a:p>
          <a:p>
            <a:pPr marL="457200" indent="-457200">
              <a:buFont typeface="Arial" panose="020B0604020202020204" pitchFamily="34" charset="0"/>
              <a:buChar char="•"/>
            </a:pPr>
            <a:r>
              <a:rPr lang="en-US" sz="3200" dirty="0"/>
              <a:t>Or complete the online survey at home</a:t>
            </a:r>
          </a:p>
        </p:txBody>
      </p:sp>
    </p:spTree>
    <p:extLst>
      <p:ext uri="{BB962C8B-B14F-4D97-AF65-F5344CB8AC3E}">
        <p14:creationId xmlns:p14="http://schemas.microsoft.com/office/powerpoint/2010/main" val="286214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E90A4-A18A-63F6-316E-467814FC2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77F28C-9C7C-9C6A-18D7-56B5BCD369FE}"/>
              </a:ext>
            </a:extLst>
          </p:cNvPr>
          <p:cNvSpPr txBox="1">
            <a:spLocks/>
          </p:cNvSpPr>
          <p:nvPr/>
        </p:nvSpPr>
        <p:spPr>
          <a:xfrm>
            <a:off x="745502" y="734113"/>
            <a:ext cx="10646789"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solidFill>
                  <a:srgbClr val="175A7C"/>
                </a:solidFill>
                <a:latin typeface="+mn-lt"/>
              </a:rPr>
              <a:t>Partnering with the community</a:t>
            </a:r>
            <a:endParaRPr lang="en-CA" sz="4200" b="1" dirty="0">
              <a:solidFill>
                <a:srgbClr val="175A7C"/>
              </a:solidFill>
              <a:latin typeface="+mn-lt"/>
            </a:endParaRPr>
          </a:p>
        </p:txBody>
      </p:sp>
      <p:cxnSp>
        <p:nvCxnSpPr>
          <p:cNvPr id="3" name="Straight Connector 2">
            <a:extLst>
              <a:ext uri="{FF2B5EF4-FFF2-40B4-BE49-F238E27FC236}">
                <a16:creationId xmlns:a16="http://schemas.microsoft.com/office/drawing/2014/main" id="{612E70A1-E4E3-05F8-C83D-140134C0A8CC}"/>
              </a:ext>
            </a:extLst>
          </p:cNvPr>
          <p:cNvCxnSpPr>
            <a:cxnSpLocks/>
          </p:cNvCxnSpPr>
          <p:nvPr/>
        </p:nvCxnSpPr>
        <p:spPr>
          <a:xfrm>
            <a:off x="813063" y="1396895"/>
            <a:ext cx="10633435" cy="0"/>
          </a:xfrm>
          <a:prstGeom prst="line">
            <a:avLst/>
          </a:prstGeom>
          <a:ln>
            <a:solidFill>
              <a:srgbClr val="E1B87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6510D2B-2055-C68C-EDCF-9BCBC3642445}"/>
              </a:ext>
            </a:extLst>
          </p:cNvPr>
          <p:cNvSpPr txBox="1"/>
          <p:nvPr/>
        </p:nvSpPr>
        <p:spPr>
          <a:xfrm>
            <a:off x="838201" y="1690688"/>
            <a:ext cx="10608297" cy="4339650"/>
          </a:xfrm>
          <a:prstGeom prst="rect">
            <a:avLst/>
          </a:prstGeom>
          <a:noFill/>
        </p:spPr>
        <p:txBody>
          <a:bodyPr wrap="square" lIns="91440" tIns="45720" rIns="91440" bIns="45720" rtlCol="0" anchor="t">
            <a:spAutoFit/>
          </a:bodyPr>
          <a:lstStyle/>
          <a:p>
            <a:r>
              <a:rPr lang="en-US" sz="3200" b="1" dirty="0"/>
              <a:t>Keeping residents informed</a:t>
            </a:r>
          </a:p>
          <a:p>
            <a:pPr marL="742950" lvl="1" indent="-285750">
              <a:buFont typeface="Arial" panose="020B0604020202020204" pitchFamily="34" charset="0"/>
              <a:buChar char="•"/>
            </a:pPr>
            <a:r>
              <a:rPr lang="en-CA" sz="2000" dirty="0">
                <a:ea typeface="Open Sans"/>
                <a:cs typeface="Open Sans"/>
              </a:rPr>
              <a:t>Informing and connecting with residents about project timeline and impact to their community</a:t>
            </a:r>
          </a:p>
          <a:p>
            <a:pPr marL="742950" lvl="1" indent="-285750">
              <a:buFont typeface="Arial" panose="020B0604020202020204" pitchFamily="34" charset="0"/>
              <a:buChar char="•"/>
            </a:pPr>
            <a:endParaRPr lang="en-CA" sz="2000" dirty="0">
              <a:ea typeface="Open Sans" panose="020B0606030504020204" pitchFamily="34" charset="0"/>
              <a:cs typeface="Open Sans" panose="020B0606030504020204" pitchFamily="34" charset="0"/>
            </a:endParaRPr>
          </a:p>
          <a:p>
            <a:r>
              <a:rPr lang="en-US" sz="3200" b="1" dirty="0"/>
              <a:t>Listening to local voices</a:t>
            </a:r>
          </a:p>
          <a:p>
            <a:pPr marL="742950" lvl="1" indent="-285750">
              <a:buFont typeface="Arial" panose="020B0604020202020204" pitchFamily="34" charset="0"/>
              <a:buChar char="•"/>
            </a:pPr>
            <a:r>
              <a:rPr lang="en-CA" sz="2000" dirty="0">
                <a:ea typeface="Open Sans" panose="020B0606030504020204" pitchFamily="34" charset="0"/>
                <a:cs typeface="Open Sans" panose="020B0606030504020204" pitchFamily="34" charset="0"/>
              </a:rPr>
              <a:t>Gathering local perspectives</a:t>
            </a:r>
          </a:p>
          <a:p>
            <a:pPr lvl="1"/>
            <a:endParaRPr lang="en-CA" sz="2000" dirty="0">
              <a:ea typeface="Open Sans" panose="020B0606030504020204" pitchFamily="34" charset="0"/>
              <a:cs typeface="Open Sans" panose="020B0606030504020204" pitchFamily="34" charset="0"/>
            </a:endParaRPr>
          </a:p>
          <a:p>
            <a:r>
              <a:rPr lang="en-US" sz="3200" b="1" dirty="0"/>
              <a:t>Using feedback to enhance our projects</a:t>
            </a:r>
          </a:p>
          <a:p>
            <a:pPr marL="742950" lvl="1" indent="-285750">
              <a:buFont typeface="Arial" panose="020B0604020202020204" pitchFamily="34" charset="0"/>
              <a:buChar char="•"/>
            </a:pPr>
            <a:r>
              <a:rPr lang="en-CA" sz="2000" dirty="0">
                <a:ea typeface="Open Sans"/>
                <a:cs typeface="Open Sans"/>
              </a:rPr>
              <a:t>Considering public feedback in our final designs where possible</a:t>
            </a:r>
          </a:p>
          <a:p>
            <a:pPr lvl="1"/>
            <a:endParaRPr lang="en-CA" sz="20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endParaRPr lang="en-CA" sz="20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endParaRPr lang="en-CA"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6210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871BC-2A09-FEC4-BB8A-A98E4982E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336A7-A76F-0B3A-5BDF-0A2D265BE190}"/>
              </a:ext>
            </a:extLst>
          </p:cNvPr>
          <p:cNvSpPr txBox="1">
            <a:spLocks/>
          </p:cNvSpPr>
          <p:nvPr/>
        </p:nvSpPr>
        <p:spPr>
          <a:xfrm>
            <a:off x="707010" y="365125"/>
            <a:ext cx="10646789"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solidFill>
                  <a:srgbClr val="175A7C"/>
                </a:solidFill>
                <a:latin typeface="Calibri"/>
                <a:ea typeface="Calibri Light"/>
                <a:cs typeface="Calibri Light"/>
              </a:rPr>
              <a:t>Pedestrian Bridge and Pathway Project</a:t>
            </a:r>
            <a:endParaRPr lang="en-CA" sz="4200" b="1">
              <a:solidFill>
                <a:srgbClr val="175A7C"/>
              </a:solidFill>
              <a:latin typeface="Calibri"/>
              <a:ea typeface="Calibri Light"/>
              <a:cs typeface="Calibri Light"/>
            </a:endParaRPr>
          </a:p>
        </p:txBody>
      </p:sp>
      <p:cxnSp>
        <p:nvCxnSpPr>
          <p:cNvPr id="3" name="Straight Connector 2">
            <a:extLst>
              <a:ext uri="{FF2B5EF4-FFF2-40B4-BE49-F238E27FC236}">
                <a16:creationId xmlns:a16="http://schemas.microsoft.com/office/drawing/2014/main" id="{A9EA2CF9-A218-C10F-3D61-4E89492840C7}"/>
              </a:ext>
            </a:extLst>
          </p:cNvPr>
          <p:cNvCxnSpPr>
            <a:cxnSpLocks/>
          </p:cNvCxnSpPr>
          <p:nvPr/>
        </p:nvCxnSpPr>
        <p:spPr>
          <a:xfrm>
            <a:off x="876693" y="1046375"/>
            <a:ext cx="10633435" cy="0"/>
          </a:xfrm>
          <a:prstGeom prst="line">
            <a:avLst/>
          </a:prstGeom>
          <a:ln>
            <a:solidFill>
              <a:srgbClr val="E1B87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5D04EC-2017-5C6C-338D-F4B4E02CAFD0}"/>
              </a:ext>
            </a:extLst>
          </p:cNvPr>
          <p:cNvSpPr txBox="1"/>
          <p:nvPr/>
        </p:nvSpPr>
        <p:spPr>
          <a:xfrm>
            <a:off x="838201" y="1251397"/>
            <a:ext cx="10163329" cy="5324535"/>
          </a:xfrm>
          <a:prstGeom prst="rect">
            <a:avLst/>
          </a:prstGeom>
          <a:noFill/>
        </p:spPr>
        <p:txBody>
          <a:bodyPr wrap="square" lIns="91440" tIns="45720" rIns="91440" bIns="45720" rtlCol="0" anchor="t">
            <a:spAutoFit/>
          </a:bodyPr>
          <a:lstStyle/>
          <a:p>
            <a:pPr>
              <a:defRPr/>
            </a:pPr>
            <a:r>
              <a:rPr kumimoji="0" lang="en-CA" sz="2000" b="1" i="0" u="none" strike="noStrike" kern="1200" cap="none" spc="0" normalizeH="0" baseline="0" noProof="0" dirty="0">
                <a:ln>
                  <a:noFill/>
                </a:ln>
                <a:solidFill>
                  <a:prstClr val="black"/>
                </a:solidFill>
                <a:effectLst/>
                <a:uLnTx/>
                <a:uFillTx/>
                <a:ea typeface="Open Sans"/>
                <a:cs typeface="Open Sans"/>
              </a:rPr>
              <a:t>Project </a:t>
            </a:r>
            <a:r>
              <a:rPr lang="en-CA" sz="2000" b="1" dirty="0">
                <a:solidFill>
                  <a:prstClr val="black"/>
                </a:solidFill>
                <a:ea typeface="Open Sans"/>
                <a:cs typeface="Open Sans"/>
              </a:rPr>
              <a:t>description</a:t>
            </a:r>
            <a:r>
              <a:rPr kumimoji="0" lang="en-CA" sz="2000" b="1" i="0" u="none" strike="noStrike" kern="1200" cap="none" spc="0" normalizeH="0" baseline="0" noProof="0" dirty="0">
                <a:ln>
                  <a:noFill/>
                </a:ln>
                <a:solidFill>
                  <a:prstClr val="black"/>
                </a:solidFill>
                <a:effectLst/>
                <a:uLnTx/>
                <a:uFillTx/>
                <a:ea typeface="Open Sans"/>
                <a:cs typeface="Open Sans"/>
              </a:rPr>
              <a:t>: </a:t>
            </a:r>
            <a:r>
              <a:rPr kumimoji="0" lang="en-CA" sz="2000" i="0" u="none" strike="noStrike" kern="1200" cap="none" spc="0" normalizeH="0" baseline="0" noProof="0" dirty="0">
                <a:ln>
                  <a:noFill/>
                </a:ln>
                <a:solidFill>
                  <a:prstClr val="black"/>
                </a:solidFill>
                <a:effectLst/>
                <a:uLnTx/>
                <a:uFillTx/>
                <a:ea typeface="Open Sans"/>
                <a:cs typeface="Open Sans"/>
              </a:rPr>
              <a:t>To build a </a:t>
            </a:r>
            <a:r>
              <a:rPr kumimoji="0" lang="en-US" sz="2000" i="0" u="none" strike="noStrike" kern="1200" cap="none" spc="0" normalizeH="0" baseline="0" noProof="0" dirty="0">
                <a:ln>
                  <a:noFill/>
                </a:ln>
                <a:solidFill>
                  <a:prstClr val="black"/>
                </a:solidFill>
                <a:effectLst/>
                <a:uLnTx/>
                <a:uFillTx/>
                <a:ea typeface="Open Sans"/>
                <a:cs typeface="Open Sans"/>
              </a:rPr>
              <a:t>dedicated pedestrian/cycling </a:t>
            </a:r>
            <a:r>
              <a:rPr lang="en-US" sz="2000" dirty="0">
                <a:solidFill>
                  <a:prstClr val="black"/>
                </a:solidFill>
                <a:ea typeface="Open Sans"/>
                <a:cs typeface="Open Sans"/>
              </a:rPr>
              <a:t>pathway</a:t>
            </a:r>
            <a:r>
              <a:rPr kumimoji="0" lang="en-US" sz="2000" i="0" u="none" strike="noStrike" kern="1200" cap="none" spc="0" normalizeH="0" baseline="0" noProof="0" dirty="0">
                <a:ln>
                  <a:noFill/>
                </a:ln>
                <a:solidFill>
                  <a:prstClr val="black"/>
                </a:solidFill>
                <a:effectLst/>
                <a:uLnTx/>
                <a:uFillTx/>
                <a:ea typeface="Open Sans"/>
                <a:cs typeface="Open Sans"/>
              </a:rPr>
              <a:t> and crossing </a:t>
            </a:r>
            <a:r>
              <a:rPr lang="en-US" sz="2000" dirty="0">
                <a:solidFill>
                  <a:prstClr val="black"/>
                </a:solidFill>
                <a:ea typeface="Open Sans"/>
                <a:cs typeface="Open Sans"/>
              </a:rPr>
              <a:t>over </a:t>
            </a:r>
            <a:r>
              <a:rPr kumimoji="0" lang="en-US" sz="2000" i="0" u="none" strike="noStrike" kern="1200" cap="none" spc="0" normalizeH="0" baseline="0" noProof="0" dirty="0">
                <a:ln>
                  <a:noFill/>
                </a:ln>
                <a:solidFill>
                  <a:prstClr val="black"/>
                </a:solidFill>
                <a:effectLst/>
                <a:uLnTx/>
                <a:uFillTx/>
                <a:ea typeface="Open Sans"/>
                <a:cs typeface="Open Sans"/>
              </a:rPr>
              <a:t>the Sturgeon River</a:t>
            </a:r>
            <a:r>
              <a:rPr lang="en-US" sz="2000" dirty="0">
                <a:solidFill>
                  <a:prstClr val="black"/>
                </a:solidFill>
                <a:ea typeface="Open Sans"/>
                <a:cs typeface="Open Sans"/>
              </a:rPr>
              <a:t>.</a:t>
            </a:r>
            <a:endParaRPr kumimoji="0" lang="en-CA" sz="2000" i="0" u="none" strike="noStrike" kern="1200" cap="none" spc="0" normalizeH="0" baseline="0" noProof="0" dirty="0">
              <a:ln>
                <a:noFill/>
              </a:ln>
              <a:solidFill>
                <a:prstClr val="black"/>
              </a:solidFill>
              <a:effectLst/>
              <a:uLnTx/>
              <a:uFillTx/>
              <a:ea typeface="Open Sans"/>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2000" b="1" noProof="0" dirty="0">
              <a:solidFill>
                <a:prstClr val="black"/>
              </a:solidFill>
              <a:ea typeface="Open Sans" panose="020B0606030504020204" pitchFamily="34" charset="0"/>
              <a:cs typeface="Open Sans" panose="020B0606030504020204" pitchFamily="34" charset="0"/>
            </a:endParaRPr>
          </a:p>
          <a:p>
            <a:pPr lvl="0">
              <a:defRPr/>
            </a:pPr>
            <a:r>
              <a:rPr lang="en-CA" sz="2000" b="1" noProof="0" dirty="0">
                <a:solidFill>
                  <a:prstClr val="black"/>
                </a:solidFill>
                <a:ea typeface="Open Sans"/>
                <a:cs typeface="Open Sans"/>
              </a:rPr>
              <a:t>Key </a:t>
            </a:r>
            <a:r>
              <a:rPr lang="en-CA" sz="2000" b="1" dirty="0">
                <a:solidFill>
                  <a:prstClr val="black"/>
                </a:solidFill>
                <a:ea typeface="Open Sans"/>
                <a:cs typeface="Open Sans"/>
              </a:rPr>
              <a:t>benefits</a:t>
            </a:r>
            <a:r>
              <a:rPr lang="en-CA" sz="2000" b="1" noProof="0" dirty="0">
                <a:solidFill>
                  <a:prstClr val="black"/>
                </a:solidFill>
                <a:ea typeface="Open Sans"/>
                <a:cs typeface="Open Sans"/>
              </a:rPr>
              <a:t>: </a:t>
            </a:r>
            <a:r>
              <a:rPr lang="en-CA" sz="2000" noProof="0" dirty="0">
                <a:solidFill>
                  <a:prstClr val="black"/>
                </a:solidFill>
                <a:ea typeface="Open Sans"/>
                <a:cs typeface="Open Sans"/>
              </a:rPr>
              <a:t>E</a:t>
            </a:r>
            <a:r>
              <a:rPr lang="en-US" sz="2000" dirty="0" err="1">
                <a:solidFill>
                  <a:prstClr val="black"/>
                </a:solidFill>
                <a:ea typeface="Open Sans"/>
                <a:cs typeface="Open Sans"/>
              </a:rPr>
              <a:t>nhancing</a:t>
            </a:r>
            <a:r>
              <a:rPr lang="en-US" sz="2000" dirty="0">
                <a:solidFill>
                  <a:prstClr val="black"/>
                </a:solidFill>
                <a:ea typeface="Open Sans"/>
                <a:cs typeface="Open Sans"/>
              </a:rPr>
              <a:t> safety and connectivity gaps for active transportation in the developed areas of the Sturgeon Valley to create a thriving community.</a:t>
            </a:r>
          </a:p>
          <a:p>
            <a:pPr lvl="0">
              <a:defRPr/>
            </a:pPr>
            <a:endParaRPr kumimoji="0" lang="en-CA" sz="2000" b="1"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a:p>
            <a:pPr>
              <a:defRPr/>
            </a:pPr>
            <a:r>
              <a:rPr kumimoji="0" lang="en-CA" sz="2000" b="1" i="0" u="none" strike="noStrike" kern="1200" cap="none" spc="0" normalizeH="0" baseline="0" noProof="0" dirty="0">
                <a:ln>
                  <a:noFill/>
                </a:ln>
                <a:solidFill>
                  <a:prstClr val="black"/>
                </a:solidFill>
                <a:effectLst/>
                <a:uLnTx/>
                <a:uFillTx/>
                <a:ea typeface="Open Sans"/>
                <a:cs typeface="Open Sans"/>
              </a:rPr>
              <a:t>Construction </a:t>
            </a:r>
            <a:r>
              <a:rPr lang="en-CA" sz="2000" b="1" dirty="0">
                <a:solidFill>
                  <a:prstClr val="black"/>
                </a:solidFill>
                <a:ea typeface="Open Sans"/>
                <a:cs typeface="Open Sans"/>
              </a:rPr>
              <a:t>budget</a:t>
            </a:r>
            <a:r>
              <a:rPr kumimoji="0" lang="en-CA" sz="2000" b="1" i="0" u="none" strike="noStrike" kern="1200" cap="none" spc="0" normalizeH="0" baseline="0" noProof="0" dirty="0">
                <a:ln>
                  <a:noFill/>
                </a:ln>
                <a:solidFill>
                  <a:prstClr val="black"/>
                </a:solidFill>
                <a:effectLst/>
                <a:uLnTx/>
                <a:uFillTx/>
                <a:ea typeface="Open Sans"/>
                <a:cs typeface="Open Sans"/>
              </a:rPr>
              <a:t>: </a:t>
            </a:r>
            <a:r>
              <a:rPr kumimoji="0" lang="en-CA" sz="2000" i="0" u="none" strike="noStrike" kern="1200" cap="none" spc="0" normalizeH="0" baseline="0" noProof="0" dirty="0">
                <a:ln>
                  <a:noFill/>
                </a:ln>
                <a:solidFill>
                  <a:prstClr val="black"/>
                </a:solidFill>
                <a:effectLst/>
                <a:uLnTx/>
                <a:uFillTx/>
                <a:ea typeface="Open Sans"/>
                <a:cs typeface="Open Sans"/>
              </a:rPr>
              <a:t>$</a:t>
            </a:r>
            <a:r>
              <a:rPr lang="en-CA" sz="2000" dirty="0">
                <a:solidFill>
                  <a:prstClr val="black"/>
                </a:solidFill>
                <a:ea typeface="Open Sans"/>
                <a:cs typeface="Open Sans"/>
              </a:rPr>
              <a:t>4.48 million, including a $1.74 million Infrastructure Canada Active Transportation Grant</a:t>
            </a:r>
            <a:endParaRPr lang="en-CA" sz="2000" b="1" dirty="0">
              <a:solidFill>
                <a:prstClr val="black"/>
              </a:solidFill>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prstClr val="black"/>
              </a:solidFill>
              <a:effectLst/>
              <a:uLnTx/>
              <a:uFillTx/>
              <a:ea typeface="Open Sans"/>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ea typeface="Open Sans"/>
                <a:cs typeface="Open Sans"/>
              </a:rPr>
              <a:t>Timeline: </a:t>
            </a:r>
            <a:r>
              <a:rPr kumimoji="0" lang="en-CA" sz="2000" i="0" u="none" strike="noStrike" kern="1200" cap="none" spc="0" normalizeH="0" baseline="0" noProof="0" dirty="0">
                <a:ln>
                  <a:noFill/>
                </a:ln>
                <a:solidFill>
                  <a:prstClr val="black"/>
                </a:solidFill>
                <a:effectLst/>
                <a:uLnTx/>
                <a:uFillTx/>
                <a:ea typeface="Open Sans"/>
                <a:cs typeface="Open Sans"/>
              </a:rPr>
              <a:t>Scheduled for the 2025 </a:t>
            </a:r>
            <a:r>
              <a:rPr lang="en-CA" sz="2000" dirty="0">
                <a:solidFill>
                  <a:prstClr val="black"/>
                </a:solidFill>
                <a:ea typeface="Open Sans"/>
                <a:cs typeface="Open Sans"/>
              </a:rPr>
              <a:t>construction</a:t>
            </a:r>
            <a:r>
              <a:rPr kumimoji="0" lang="en-CA" sz="2000" i="0" u="none" strike="noStrike" kern="1200" cap="none" spc="0" normalizeH="0" baseline="0" noProof="0" dirty="0">
                <a:ln>
                  <a:noFill/>
                </a:ln>
                <a:solidFill>
                  <a:prstClr val="black"/>
                </a:solidFill>
                <a:effectLst/>
                <a:uLnTx/>
                <a:uFillTx/>
                <a:ea typeface="Open Sans"/>
                <a:cs typeface="Open Sans"/>
              </a:rPr>
              <a:t> </a:t>
            </a:r>
            <a:r>
              <a:rPr lang="en-CA" sz="2000" dirty="0">
                <a:solidFill>
                  <a:prstClr val="black"/>
                </a:solidFill>
                <a:ea typeface="Open Sans"/>
                <a:cs typeface="Open Sans"/>
              </a:rPr>
              <a:t>season</a:t>
            </a:r>
            <a:endParaRPr lang="en-CA" sz="2000" i="0" u="none" strike="noStrike" kern="1200" cap="none" spc="0" normalizeH="0" baseline="0" noProof="0" dirty="0">
              <a:ln>
                <a:noFill/>
              </a:ln>
              <a:solidFill>
                <a:prstClr val="black"/>
              </a:solidFill>
              <a:effectLst/>
              <a:uLnTx/>
              <a:uFillTx/>
              <a:ea typeface="Open Sans"/>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ea typeface="Open Sans"/>
                <a:cs typeface="Open Sans"/>
              </a:rPr>
              <a:t>Work includes:</a:t>
            </a:r>
            <a:endParaRPr lang="en-CA" sz="2000" b="1" i="0" u="none" strike="noStrike" kern="1200" cap="none" spc="0" normalizeH="0" baseline="0" noProof="0" dirty="0">
              <a:ln>
                <a:noFill/>
              </a:ln>
              <a:solidFill>
                <a:prstClr val="black"/>
              </a:solidFill>
              <a:effectLst/>
              <a:uLnTx/>
              <a:uFillTx/>
              <a:ea typeface="Open Sans"/>
              <a:cs typeface="Open San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dirty="0">
                <a:solidFill>
                  <a:prstClr val="black"/>
                </a:solidFill>
                <a:ea typeface="Open Sans"/>
                <a:cs typeface="Open Sans"/>
              </a:rPr>
              <a:t>Early work to prepare the area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dirty="0">
                <a:solidFill>
                  <a:prstClr val="black"/>
                </a:solidFill>
                <a:ea typeface="Open Sans"/>
                <a:cs typeface="Open Sans"/>
              </a:rPr>
              <a:t>Drainage/access improvements </a:t>
            </a:r>
            <a:endParaRPr lang="en-CA" sz="2000" i="0" u="none" strike="noStrike" kern="1200" cap="none" spc="0" normalizeH="0" baseline="0" noProof="0" dirty="0">
              <a:ln>
                <a:noFill/>
              </a:ln>
              <a:solidFill>
                <a:prstClr val="black"/>
              </a:solidFill>
              <a:effectLst/>
              <a:uLnTx/>
              <a:uFillTx/>
              <a:ea typeface="Open Sans"/>
              <a:cs typeface="Open San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i="0" u="none" strike="noStrike" kern="1200" cap="none" spc="0" normalizeH="0" baseline="0" noProof="0" dirty="0">
                <a:ln>
                  <a:noFill/>
                </a:ln>
                <a:solidFill>
                  <a:prstClr val="black"/>
                </a:solidFill>
                <a:effectLst/>
                <a:uLnTx/>
                <a:uFillTx/>
                <a:ea typeface="Open Sans"/>
                <a:cs typeface="Open Sans"/>
              </a:rPr>
              <a:t>Bridge design, fabrication and delivery</a:t>
            </a:r>
            <a:endParaRPr lang="en-CA" sz="2000" i="0" u="none" strike="noStrike" kern="1200" cap="none" spc="0" normalizeH="0" baseline="0" noProof="0" dirty="0">
              <a:ln>
                <a:noFill/>
              </a:ln>
              <a:solidFill>
                <a:prstClr val="black"/>
              </a:solidFill>
              <a:effectLst/>
              <a:uLnTx/>
              <a:uFillTx/>
              <a:ea typeface="Open Sans"/>
              <a:cs typeface="Open San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dirty="0">
                <a:solidFill>
                  <a:prstClr val="black"/>
                </a:solidFill>
                <a:ea typeface="Open Sans"/>
                <a:cs typeface="Open Sans"/>
              </a:rPr>
              <a:t>Pathway construction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dirty="0">
                <a:solidFill>
                  <a:prstClr val="black"/>
                </a:solidFill>
                <a:ea typeface="Open Sans"/>
                <a:cs typeface="Open Sans"/>
              </a:rPr>
              <a:t>Bridge site construction and installation</a:t>
            </a:r>
          </a:p>
        </p:txBody>
      </p:sp>
      <p:pic>
        <p:nvPicPr>
          <p:cNvPr id="10" name="Picture 9">
            <a:extLst>
              <a:ext uri="{FF2B5EF4-FFF2-40B4-BE49-F238E27FC236}">
                <a16:creationId xmlns:a16="http://schemas.microsoft.com/office/drawing/2014/main" id="{47A4E6D2-23CA-E4D3-AF36-BEADB5AB731B}"/>
              </a:ext>
            </a:extLst>
          </p:cNvPr>
          <p:cNvPicPr>
            <a:picLocks noChangeAspect="1"/>
          </p:cNvPicPr>
          <p:nvPr/>
        </p:nvPicPr>
        <p:blipFill>
          <a:blip r:embed="rId2"/>
          <a:stretch>
            <a:fillRect/>
          </a:stretch>
        </p:blipFill>
        <p:spPr>
          <a:xfrm>
            <a:off x="7138729" y="4085885"/>
            <a:ext cx="5053271" cy="2772115"/>
          </a:xfrm>
          <a:prstGeom prst="rect">
            <a:avLst/>
          </a:prstGeom>
        </p:spPr>
      </p:pic>
    </p:spTree>
    <p:extLst>
      <p:ext uri="{BB962C8B-B14F-4D97-AF65-F5344CB8AC3E}">
        <p14:creationId xmlns:p14="http://schemas.microsoft.com/office/powerpoint/2010/main" val="31321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406F4-3C1E-2B89-6063-D7D21E480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95721-1CF1-3575-F2C2-12B6C761DCA5}"/>
              </a:ext>
            </a:extLst>
          </p:cNvPr>
          <p:cNvSpPr txBox="1">
            <a:spLocks/>
          </p:cNvSpPr>
          <p:nvPr/>
        </p:nvSpPr>
        <p:spPr>
          <a:xfrm>
            <a:off x="707010" y="365125"/>
            <a:ext cx="10646789"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solidFill>
                  <a:srgbClr val="175A7C"/>
                </a:solidFill>
                <a:latin typeface="Calibri"/>
                <a:ea typeface="Calibri"/>
                <a:cs typeface="Calibri"/>
              </a:rPr>
              <a:t>Active Transportation System</a:t>
            </a:r>
            <a:endParaRPr lang="en-CA" sz="4200" b="1" dirty="0">
              <a:solidFill>
                <a:srgbClr val="175A7C"/>
              </a:solidFill>
              <a:latin typeface="Calibri"/>
              <a:ea typeface="Calibri"/>
              <a:cs typeface="Calibri"/>
            </a:endParaRPr>
          </a:p>
        </p:txBody>
      </p:sp>
      <p:cxnSp>
        <p:nvCxnSpPr>
          <p:cNvPr id="3" name="Straight Connector 2">
            <a:extLst>
              <a:ext uri="{FF2B5EF4-FFF2-40B4-BE49-F238E27FC236}">
                <a16:creationId xmlns:a16="http://schemas.microsoft.com/office/drawing/2014/main" id="{B24A39FA-52D3-A64C-710B-9B5A7CD109BC}"/>
              </a:ext>
            </a:extLst>
          </p:cNvPr>
          <p:cNvCxnSpPr>
            <a:cxnSpLocks/>
          </p:cNvCxnSpPr>
          <p:nvPr/>
        </p:nvCxnSpPr>
        <p:spPr>
          <a:xfrm>
            <a:off x="876693" y="1046375"/>
            <a:ext cx="10633435" cy="0"/>
          </a:xfrm>
          <a:prstGeom prst="line">
            <a:avLst/>
          </a:prstGeom>
          <a:ln>
            <a:solidFill>
              <a:srgbClr val="E1B87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16BAC31-B8F6-9C1B-AF46-3EBA23C974E6}"/>
              </a:ext>
            </a:extLst>
          </p:cNvPr>
          <p:cNvSpPr txBox="1"/>
          <p:nvPr/>
        </p:nvSpPr>
        <p:spPr>
          <a:xfrm>
            <a:off x="779282" y="1198775"/>
            <a:ext cx="10633435" cy="5570756"/>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800" dirty="0"/>
              <a:t>Active transportation = using your own power to get from one place to another</a:t>
            </a:r>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a:t>Vision</a:t>
            </a:r>
          </a:p>
          <a:p>
            <a:r>
              <a:rPr lang="en-US" sz="2400" dirty="0"/>
              <a:t>	</a:t>
            </a:r>
            <a:r>
              <a:rPr lang="en-US" sz="2400" i="1" dirty="0"/>
              <a:t>"The Sturgeon Valley Trails System is one that is designed to create a safe and 	connected network of trails for all ages in all seasons”</a:t>
            </a:r>
          </a:p>
          <a:p>
            <a:r>
              <a:rPr lang="en-US" sz="2400" dirty="0"/>
              <a:t>													 </a:t>
            </a:r>
            <a:r>
              <a:rPr lang="en-US" sz="2000" dirty="0">
                <a:solidFill>
                  <a:schemeClr val="bg2">
                    <a:lumMod val="49000"/>
                  </a:schemeClr>
                </a:solidFill>
              </a:rPr>
              <a:t>–  The Path Forward Report, 2021</a:t>
            </a:r>
            <a:endParaRPr lang="en-US" sz="2400" dirty="0">
              <a:solidFill>
                <a:schemeClr val="bg2">
                  <a:lumMod val="49000"/>
                </a:schemeClr>
              </a:solidFill>
            </a:endParaRPr>
          </a:p>
          <a:p>
            <a:pPr marL="457200" indent="-457200">
              <a:buFont typeface="Arial" panose="020B0604020202020204" pitchFamily="34" charset="0"/>
              <a:buChar char="•"/>
            </a:pPr>
            <a:r>
              <a:rPr lang="en-US" sz="2800" b="1" dirty="0"/>
              <a:t>System principles:</a:t>
            </a:r>
          </a:p>
          <a:p>
            <a:pPr marL="742950" lvl="1" indent="-285750">
              <a:buFont typeface="Arial" panose="020B0604020202020204" pitchFamily="34" charset="0"/>
              <a:buChar char="•"/>
            </a:pPr>
            <a:r>
              <a:rPr lang="en-US" sz="2400" dirty="0"/>
              <a:t>Cohesion</a:t>
            </a:r>
          </a:p>
          <a:p>
            <a:pPr marL="742950" lvl="1" indent="-285750">
              <a:buFont typeface="Arial" panose="020B0604020202020204" pitchFamily="34" charset="0"/>
              <a:buChar char="•"/>
            </a:pPr>
            <a:r>
              <a:rPr lang="en-US" sz="2400" dirty="0"/>
              <a:t>Directness</a:t>
            </a:r>
          </a:p>
          <a:p>
            <a:pPr marL="742950" lvl="1" indent="-285750">
              <a:buFont typeface="Arial" panose="020B0604020202020204" pitchFamily="34" charset="0"/>
              <a:buChar char="•"/>
            </a:pPr>
            <a:r>
              <a:rPr lang="en-US" sz="2400" dirty="0"/>
              <a:t>Accessibility</a:t>
            </a:r>
          </a:p>
          <a:p>
            <a:pPr marL="742950" lvl="1" indent="-285750">
              <a:buFont typeface="Arial" panose="020B0604020202020204" pitchFamily="34" charset="0"/>
              <a:buChar char="•"/>
            </a:pPr>
            <a:r>
              <a:rPr lang="en-US" sz="2400" dirty="0"/>
              <a:t>Alternatives</a:t>
            </a:r>
          </a:p>
          <a:p>
            <a:pPr marL="742950" lvl="1" indent="-285750">
              <a:buFont typeface="Arial" panose="020B0604020202020204" pitchFamily="34" charset="0"/>
              <a:buChar char="•"/>
            </a:pPr>
            <a:r>
              <a:rPr lang="en-US" sz="2400" dirty="0"/>
              <a:t>Safety and security</a:t>
            </a:r>
            <a:endParaRPr lang="en-US" sz="2400" dirty="0">
              <a:ea typeface="Calibri"/>
              <a:cs typeface="Calibri"/>
            </a:endParaRPr>
          </a:p>
          <a:p>
            <a:pPr marL="742950" lvl="1" indent="-285750">
              <a:buFont typeface="Arial" panose="020B0604020202020204" pitchFamily="34" charset="0"/>
              <a:buChar char="•"/>
            </a:pPr>
            <a:r>
              <a:rPr lang="en-US" sz="2400" dirty="0"/>
              <a:t>Comfort</a:t>
            </a:r>
          </a:p>
        </p:txBody>
      </p:sp>
      <p:pic>
        <p:nvPicPr>
          <p:cNvPr id="4" name="Picture 3">
            <a:extLst>
              <a:ext uri="{FF2B5EF4-FFF2-40B4-BE49-F238E27FC236}">
                <a16:creationId xmlns:a16="http://schemas.microsoft.com/office/drawing/2014/main" id="{44DDA4E1-F30C-D8C8-C63D-054B62C17EA6}"/>
              </a:ext>
            </a:extLst>
          </p:cNvPr>
          <p:cNvPicPr>
            <a:picLocks noChangeAspect="1"/>
          </p:cNvPicPr>
          <p:nvPr/>
        </p:nvPicPr>
        <p:blipFill>
          <a:blip r:embed="rId3"/>
          <a:srcRect t="7729" r="-316" b="273"/>
          <a:stretch/>
        </p:blipFill>
        <p:spPr>
          <a:xfrm>
            <a:off x="7635631" y="4119681"/>
            <a:ext cx="4570789" cy="2730813"/>
          </a:xfrm>
          <a:prstGeom prst="rect">
            <a:avLst/>
          </a:prstGeom>
        </p:spPr>
      </p:pic>
    </p:spTree>
    <p:extLst>
      <p:ext uri="{BB962C8B-B14F-4D97-AF65-F5344CB8AC3E}">
        <p14:creationId xmlns:p14="http://schemas.microsoft.com/office/powerpoint/2010/main" val="40978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6210A-74D2-7947-0AFC-F5940561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6C479E-C1B5-BF2A-AE3B-C2DF52B76BEA}"/>
              </a:ext>
            </a:extLst>
          </p:cNvPr>
          <p:cNvSpPr txBox="1">
            <a:spLocks/>
          </p:cNvSpPr>
          <p:nvPr/>
        </p:nvSpPr>
        <p:spPr>
          <a:xfrm>
            <a:off x="707010" y="365125"/>
            <a:ext cx="10646789"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solidFill>
                  <a:srgbClr val="175A7C"/>
                </a:solidFill>
                <a:latin typeface="Calibri"/>
                <a:ea typeface="Calibri"/>
                <a:cs typeface="Calibri"/>
              </a:rPr>
              <a:t>Active Transportation System</a:t>
            </a:r>
            <a:endParaRPr lang="en-CA" sz="4200" b="1" dirty="0">
              <a:solidFill>
                <a:srgbClr val="175A7C"/>
              </a:solidFill>
              <a:latin typeface="Calibri"/>
              <a:ea typeface="Calibri"/>
              <a:cs typeface="Calibri"/>
            </a:endParaRPr>
          </a:p>
        </p:txBody>
      </p:sp>
      <p:cxnSp>
        <p:nvCxnSpPr>
          <p:cNvPr id="3" name="Straight Connector 2">
            <a:extLst>
              <a:ext uri="{FF2B5EF4-FFF2-40B4-BE49-F238E27FC236}">
                <a16:creationId xmlns:a16="http://schemas.microsoft.com/office/drawing/2014/main" id="{BC65A9D8-C057-B1C9-8F0C-70861295674E}"/>
              </a:ext>
            </a:extLst>
          </p:cNvPr>
          <p:cNvCxnSpPr>
            <a:cxnSpLocks/>
          </p:cNvCxnSpPr>
          <p:nvPr/>
        </p:nvCxnSpPr>
        <p:spPr>
          <a:xfrm>
            <a:off x="776051" y="1031998"/>
            <a:ext cx="10633435" cy="0"/>
          </a:xfrm>
          <a:prstGeom prst="line">
            <a:avLst/>
          </a:prstGeom>
          <a:ln>
            <a:solidFill>
              <a:srgbClr val="E1B8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38D1E62-DB32-1C0E-5EFD-4DD00FB57644}"/>
              </a:ext>
            </a:extLst>
          </p:cNvPr>
          <p:cNvPicPr>
            <a:picLocks noChangeAspect="1"/>
          </p:cNvPicPr>
          <p:nvPr/>
        </p:nvPicPr>
        <p:blipFill>
          <a:blip r:embed="rId3"/>
          <a:srcRect l="5719" r="21956" b="19865"/>
          <a:stretch/>
        </p:blipFill>
        <p:spPr>
          <a:xfrm>
            <a:off x="-1" y="1073375"/>
            <a:ext cx="5420261" cy="5775187"/>
          </a:xfrm>
          <a:prstGeom prst="rect">
            <a:avLst/>
          </a:prstGeom>
        </p:spPr>
      </p:pic>
      <p:sp>
        <p:nvSpPr>
          <p:cNvPr id="7" name="TextBox 6">
            <a:extLst>
              <a:ext uri="{FF2B5EF4-FFF2-40B4-BE49-F238E27FC236}">
                <a16:creationId xmlns:a16="http://schemas.microsoft.com/office/drawing/2014/main" id="{B038A4D2-2336-ECCB-76D8-2BAEE1804010}"/>
              </a:ext>
            </a:extLst>
          </p:cNvPr>
          <p:cNvSpPr txBox="1"/>
          <p:nvPr/>
        </p:nvSpPr>
        <p:spPr>
          <a:xfrm>
            <a:off x="5688914" y="1727626"/>
            <a:ext cx="6096000" cy="2985433"/>
          </a:xfrm>
          <a:prstGeom prst="rect">
            <a:avLst/>
          </a:prstGeom>
          <a:noFill/>
        </p:spPr>
        <p:txBody>
          <a:bodyPr wrap="square">
            <a:spAutoFit/>
          </a:bodyPr>
          <a:lstStyle/>
          <a:p>
            <a:pPr marL="285750" indent="-285750">
              <a:buFont typeface="Arial" panose="020B0604020202020204" pitchFamily="34" charset="0"/>
              <a:buChar char="•"/>
            </a:pPr>
            <a:r>
              <a:rPr lang="en-US" sz="2400" dirty="0"/>
              <a:t>Study identified three levels of priority:</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000" dirty="0"/>
              <a:t>High priority trails and routes should be implemented first</a:t>
            </a:r>
          </a:p>
          <a:p>
            <a:pPr lvl="1"/>
            <a:endParaRPr lang="en-US" sz="2000" dirty="0"/>
          </a:p>
          <a:p>
            <a:pPr marL="742950" lvl="1" indent="-285750">
              <a:buFont typeface="Arial" panose="020B0604020202020204" pitchFamily="34" charset="0"/>
              <a:buChar char="•"/>
            </a:pPr>
            <a:r>
              <a:rPr lang="en-US" sz="2000" dirty="0"/>
              <a:t>Medium priority</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Low priority trails and routes can be implemented last, or as development in the area occurs</a:t>
            </a:r>
          </a:p>
        </p:txBody>
      </p:sp>
      <p:pic>
        <p:nvPicPr>
          <p:cNvPr id="9" name="Picture 8">
            <a:extLst>
              <a:ext uri="{FF2B5EF4-FFF2-40B4-BE49-F238E27FC236}">
                <a16:creationId xmlns:a16="http://schemas.microsoft.com/office/drawing/2014/main" id="{9DCB3AF4-28EC-E507-AA8F-E58BD4C8EF19}"/>
              </a:ext>
            </a:extLst>
          </p:cNvPr>
          <p:cNvPicPr>
            <a:picLocks noChangeAspect="1"/>
          </p:cNvPicPr>
          <p:nvPr/>
        </p:nvPicPr>
        <p:blipFill>
          <a:blip r:embed="rId4"/>
          <a:stretch>
            <a:fillRect/>
          </a:stretch>
        </p:blipFill>
        <p:spPr>
          <a:xfrm>
            <a:off x="4915765" y="5254417"/>
            <a:ext cx="4008958" cy="1603583"/>
          </a:xfrm>
          <a:prstGeom prst="rect">
            <a:avLst/>
          </a:prstGeom>
        </p:spPr>
      </p:pic>
    </p:spTree>
    <p:extLst>
      <p:ext uri="{BB962C8B-B14F-4D97-AF65-F5344CB8AC3E}">
        <p14:creationId xmlns:p14="http://schemas.microsoft.com/office/powerpoint/2010/main" val="360616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D0A17-EFF5-A6FE-F55D-FE116C745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304A9-8A42-EAA9-A514-2DFD5FF4CBEC}"/>
              </a:ext>
            </a:extLst>
          </p:cNvPr>
          <p:cNvSpPr txBox="1">
            <a:spLocks/>
          </p:cNvSpPr>
          <p:nvPr/>
        </p:nvSpPr>
        <p:spPr>
          <a:xfrm>
            <a:off x="726089" y="673153"/>
            <a:ext cx="11245504"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solidFill>
                  <a:srgbClr val="175A7C"/>
                </a:solidFill>
                <a:latin typeface="+mn-lt"/>
              </a:rPr>
              <a:t>Pathway and bridge alignment</a:t>
            </a:r>
            <a:endParaRPr lang="en-CA" sz="4200" b="1" dirty="0">
              <a:solidFill>
                <a:srgbClr val="175A7C"/>
              </a:solidFill>
              <a:latin typeface="+mn-lt"/>
            </a:endParaRPr>
          </a:p>
        </p:txBody>
      </p:sp>
      <p:cxnSp>
        <p:nvCxnSpPr>
          <p:cNvPr id="3" name="Straight Connector 2">
            <a:extLst>
              <a:ext uri="{FF2B5EF4-FFF2-40B4-BE49-F238E27FC236}">
                <a16:creationId xmlns:a16="http://schemas.microsoft.com/office/drawing/2014/main" id="{4A78F3B1-17E5-5A8A-B821-7F12B88D662E}"/>
              </a:ext>
            </a:extLst>
          </p:cNvPr>
          <p:cNvCxnSpPr>
            <a:cxnSpLocks/>
          </p:cNvCxnSpPr>
          <p:nvPr/>
        </p:nvCxnSpPr>
        <p:spPr>
          <a:xfrm>
            <a:off x="832476" y="1335935"/>
            <a:ext cx="10633435" cy="0"/>
          </a:xfrm>
          <a:prstGeom prst="line">
            <a:avLst/>
          </a:prstGeom>
          <a:ln>
            <a:solidFill>
              <a:srgbClr val="E1B87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AF5A1A8-8A51-9407-C9F1-8348543F6540}"/>
              </a:ext>
            </a:extLst>
          </p:cNvPr>
          <p:cNvSpPr txBox="1"/>
          <p:nvPr/>
        </p:nvSpPr>
        <p:spPr>
          <a:xfrm>
            <a:off x="832476" y="1727626"/>
            <a:ext cx="10527047" cy="452431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r>
              <a:rPr lang="en-US" sz="2800" b="1" dirty="0">
                <a:solidFill>
                  <a:prstClr val="black"/>
                </a:solidFill>
                <a:ea typeface="Open Sans"/>
                <a:cs typeface="Open Sans"/>
              </a:rPr>
              <a:t>T</a:t>
            </a:r>
            <a:r>
              <a:rPr kumimoji="0" lang="en-US" sz="2800" b="1" i="0" u="none" strike="noStrike" kern="1200" cap="none" spc="0" normalizeH="0" baseline="0" noProof="0" dirty="0">
                <a:ln>
                  <a:noFill/>
                </a:ln>
                <a:solidFill>
                  <a:prstClr val="black"/>
                </a:solidFill>
                <a:effectLst/>
                <a:uLnTx/>
                <a:uFillTx/>
                <a:ea typeface="Open Sans"/>
                <a:cs typeface="Open Sans"/>
              </a:rPr>
              <a:t>his is </a:t>
            </a:r>
            <a:r>
              <a:rPr lang="en-US" sz="2800" b="1" dirty="0">
                <a:solidFill>
                  <a:prstClr val="black"/>
                </a:solidFill>
                <a:ea typeface="Open Sans"/>
                <a:cs typeface="Open Sans"/>
              </a:rPr>
              <a:t>the highest</a:t>
            </a:r>
            <a:r>
              <a:rPr kumimoji="0" lang="en-US" sz="2800" b="1" i="0" u="none" strike="noStrike" kern="1200" cap="none" spc="0" normalizeH="0" baseline="0" noProof="0" dirty="0">
                <a:ln>
                  <a:noFill/>
                </a:ln>
                <a:solidFill>
                  <a:prstClr val="black"/>
                </a:solidFill>
                <a:effectLst/>
                <a:uLnTx/>
                <a:uFillTx/>
                <a:ea typeface="Open Sans"/>
                <a:cs typeface="Open Sans"/>
              </a:rPr>
              <a:t> priority route </a:t>
            </a:r>
            <a:r>
              <a:rPr lang="en-US" sz="2800" b="1" dirty="0">
                <a:solidFill>
                  <a:prstClr val="black"/>
                </a:solidFill>
                <a:ea typeface="Open Sans"/>
                <a:cs typeface="Open Sans"/>
              </a:rPr>
              <a:t>and addresses</a:t>
            </a:r>
            <a:r>
              <a:rPr kumimoji="0" lang="en-US" sz="2800" b="1" i="0" u="none" strike="noStrike" kern="1200" cap="none" spc="0" normalizeH="0" baseline="0" noProof="0" dirty="0">
                <a:ln>
                  <a:noFill/>
                </a:ln>
                <a:solidFill>
                  <a:prstClr val="black"/>
                </a:solidFill>
                <a:effectLst/>
                <a:uLnTx/>
                <a:uFillTx/>
                <a:ea typeface="Open Sans"/>
                <a:cs typeface="Open Sans"/>
              </a:rPr>
              <a:t>:</a:t>
            </a:r>
          </a:p>
          <a:p>
            <a:pPr marL="800100" lvl="1" indent="-342900">
              <a:lnSpc>
                <a:spcPct val="150000"/>
              </a:lnSpc>
              <a:buFont typeface="Arial" panose="020B0604020202020204" pitchFamily="34" charset="0"/>
              <a:buChar char="•"/>
              <a:defRPr/>
            </a:pPr>
            <a:r>
              <a:rPr kumimoji="0" lang="en-US" sz="2400" i="0" u="none" strike="noStrike" kern="1200" cap="none" spc="0" normalizeH="0" baseline="0" noProof="0" dirty="0">
                <a:ln>
                  <a:noFill/>
                </a:ln>
                <a:solidFill>
                  <a:prstClr val="black"/>
                </a:solidFill>
                <a:effectLst/>
                <a:uLnTx/>
                <a:uFillTx/>
                <a:ea typeface="Open Sans"/>
                <a:cs typeface="Open Sans"/>
              </a:rPr>
              <a:t>safety along high-volume and high-speed roads </a:t>
            </a:r>
          </a:p>
          <a:p>
            <a:pPr marL="800100" lvl="1" indent="-342900">
              <a:lnSpc>
                <a:spcPct val="150000"/>
              </a:lnSpc>
              <a:buFont typeface="Arial" panose="020B0604020202020204" pitchFamily="34" charset="0"/>
              <a:buChar char="•"/>
              <a:defRPr/>
            </a:pPr>
            <a:r>
              <a:rPr kumimoji="0" lang="en-US" sz="2400" i="0" u="none" strike="noStrike" kern="1200" cap="none" spc="0" normalizeH="0" baseline="0" noProof="0" dirty="0">
                <a:ln>
                  <a:noFill/>
                </a:ln>
                <a:solidFill>
                  <a:prstClr val="black"/>
                </a:solidFill>
                <a:effectLst/>
                <a:uLnTx/>
                <a:uFillTx/>
                <a:ea typeface="Open Sans"/>
                <a:cs typeface="Open Sans"/>
              </a:rPr>
              <a:t>at least one north-south connection across the Sturgeon River</a:t>
            </a:r>
          </a:p>
          <a:p>
            <a:pPr marL="800100" lvl="1" indent="-342900">
              <a:lnSpc>
                <a:spcPct val="150000"/>
              </a:lnSpc>
              <a:buFont typeface="Arial" panose="020B0604020202020204" pitchFamily="34" charset="0"/>
              <a:buChar char="•"/>
              <a:defRPr/>
            </a:pPr>
            <a:r>
              <a:rPr lang="en-US" sz="2400" dirty="0">
                <a:solidFill>
                  <a:prstClr val="black"/>
                </a:solidFill>
                <a:ea typeface="Open Sans"/>
                <a:cs typeface="Open Sans"/>
              </a:rPr>
              <a:t>a</a:t>
            </a:r>
            <a:r>
              <a:rPr kumimoji="0" lang="en-US" sz="2400" i="0" u="none" strike="noStrike" kern="1200" cap="none" spc="0" normalizeH="0" baseline="0" noProof="0" dirty="0">
                <a:ln>
                  <a:noFill/>
                </a:ln>
                <a:solidFill>
                  <a:prstClr val="black"/>
                </a:solidFill>
                <a:effectLst/>
                <a:uLnTx/>
                <a:uFillTx/>
                <a:ea typeface="Open Sans"/>
                <a:cs typeface="Open Sans"/>
              </a:rPr>
              <a:t> “quick win” </a:t>
            </a:r>
          </a:p>
          <a:p>
            <a:pPr marL="800100" lvl="1" indent="-342900">
              <a:lnSpc>
                <a:spcPct val="150000"/>
              </a:lnSpc>
              <a:buFont typeface="Arial" panose="020B0604020202020204" pitchFamily="34" charset="0"/>
              <a:buChar char="•"/>
              <a:defRPr/>
            </a:pPr>
            <a:r>
              <a:rPr lang="en-US" sz="2400" dirty="0">
                <a:solidFill>
                  <a:prstClr val="black"/>
                </a:solidFill>
                <a:ea typeface="Open Sans"/>
                <a:cs typeface="Open Sans"/>
              </a:rPr>
              <a:t>access for residents to the key travel destination of Bellerose Park</a:t>
            </a:r>
          </a:p>
          <a:p>
            <a:pPr marL="800100" lvl="1" indent="-342900">
              <a:lnSpc>
                <a:spcPct val="150000"/>
              </a:lnSpc>
              <a:buFont typeface="Arial" panose="020B0604020202020204" pitchFamily="34" charset="0"/>
              <a:buChar char="•"/>
              <a:defRPr/>
            </a:pPr>
            <a:r>
              <a:rPr lang="en-US" sz="2400" dirty="0">
                <a:solidFill>
                  <a:prstClr val="black"/>
                </a:solidFill>
                <a:ea typeface="Open Sans"/>
                <a:cs typeface="Open Sans"/>
              </a:rPr>
              <a:t>minimal land acquisition requirements</a:t>
            </a:r>
          </a:p>
          <a:p>
            <a:pPr lvl="1">
              <a:defRPr/>
            </a:pPr>
            <a:endParaRPr kumimoji="0" lang="en-US" sz="2000" i="0" u="none" strike="noStrike" kern="1200" cap="none" spc="0" normalizeH="0" baseline="0" noProof="0" dirty="0">
              <a:ln>
                <a:noFill/>
              </a:ln>
              <a:solidFill>
                <a:prstClr val="black"/>
              </a:solidFill>
              <a:effectLst/>
              <a:uLnTx/>
              <a:uFillTx/>
              <a:ea typeface="Open Sans"/>
              <a:cs typeface="Open San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prstClr val="black"/>
              </a:solidFill>
              <a:ea typeface="Open Sans"/>
              <a:cs typeface="Open San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000" b="1" i="0" u="none" strike="noStrike" kern="1200" cap="none" spc="0" normalizeH="0" baseline="0" noProof="0" dirty="0">
              <a:ln>
                <a:noFill/>
              </a:ln>
              <a:solidFill>
                <a:prstClr val="black"/>
              </a:solidFill>
              <a:effectLst/>
              <a:uLnTx/>
              <a:uFillTx/>
              <a:ea typeface="Open Sans"/>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000" i="0" u="none" strike="noStrike" kern="1200" cap="none" spc="0" normalizeH="0" baseline="0" noProof="0" dirty="0">
              <a:ln>
                <a:noFill/>
              </a:ln>
              <a:solidFill>
                <a:prstClr val="black"/>
              </a:solidFill>
              <a:effectLst/>
              <a:uLnTx/>
              <a:uFillTx/>
              <a:ea typeface="Open Sans"/>
              <a:cs typeface="Open Sans"/>
            </a:endParaRPr>
          </a:p>
        </p:txBody>
      </p:sp>
    </p:spTree>
    <p:extLst>
      <p:ext uri="{BB962C8B-B14F-4D97-AF65-F5344CB8AC3E}">
        <p14:creationId xmlns:p14="http://schemas.microsoft.com/office/powerpoint/2010/main" val="28514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F293F-0805-79B9-10C3-68A0D57F1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DCA294-A6E9-1307-CCA1-D7189DF4163D}"/>
              </a:ext>
            </a:extLst>
          </p:cNvPr>
          <p:cNvSpPr txBox="1">
            <a:spLocks/>
          </p:cNvSpPr>
          <p:nvPr/>
        </p:nvSpPr>
        <p:spPr>
          <a:xfrm>
            <a:off x="707010" y="365125"/>
            <a:ext cx="11245504"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solidFill>
                  <a:srgbClr val="175A7C"/>
                </a:solidFill>
                <a:latin typeface="Calibri"/>
                <a:ea typeface="Calibri"/>
                <a:cs typeface="Calibri"/>
              </a:rPr>
              <a:t>Location map - Alignment</a:t>
            </a:r>
            <a:endParaRPr lang="en-CA" sz="4200" b="1" dirty="0">
              <a:solidFill>
                <a:srgbClr val="175A7C"/>
              </a:solidFill>
              <a:latin typeface="Calibri"/>
              <a:ea typeface="Calibri"/>
              <a:cs typeface="Calibri"/>
            </a:endParaRPr>
          </a:p>
        </p:txBody>
      </p:sp>
      <p:cxnSp>
        <p:nvCxnSpPr>
          <p:cNvPr id="3" name="Straight Connector 2">
            <a:extLst>
              <a:ext uri="{FF2B5EF4-FFF2-40B4-BE49-F238E27FC236}">
                <a16:creationId xmlns:a16="http://schemas.microsoft.com/office/drawing/2014/main" id="{4B5B82FB-C687-1A5B-5537-FF888CB755FE}"/>
              </a:ext>
            </a:extLst>
          </p:cNvPr>
          <p:cNvCxnSpPr>
            <a:cxnSpLocks/>
          </p:cNvCxnSpPr>
          <p:nvPr/>
        </p:nvCxnSpPr>
        <p:spPr>
          <a:xfrm>
            <a:off x="876693" y="1046375"/>
            <a:ext cx="10633435" cy="0"/>
          </a:xfrm>
          <a:prstGeom prst="line">
            <a:avLst/>
          </a:prstGeom>
          <a:ln>
            <a:solidFill>
              <a:srgbClr val="E1B8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577C86F-ACB4-17FC-AA75-1C1F96E43EDF}"/>
              </a:ext>
            </a:extLst>
          </p:cNvPr>
          <p:cNvPicPr>
            <a:picLocks noChangeAspect="1"/>
          </p:cNvPicPr>
          <p:nvPr/>
        </p:nvPicPr>
        <p:blipFill>
          <a:blip r:embed="rId2"/>
          <a:srcRect b="8458"/>
          <a:stretch/>
        </p:blipFill>
        <p:spPr>
          <a:xfrm>
            <a:off x="2220685" y="1082164"/>
            <a:ext cx="7750629" cy="5775836"/>
          </a:xfrm>
          <a:prstGeom prst="rect">
            <a:avLst/>
          </a:prstGeom>
        </p:spPr>
      </p:pic>
    </p:spTree>
    <p:extLst>
      <p:ext uri="{BB962C8B-B14F-4D97-AF65-F5344CB8AC3E}">
        <p14:creationId xmlns:p14="http://schemas.microsoft.com/office/powerpoint/2010/main" val="3971609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AE43A-5A94-D913-3300-271923CDD1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D5D1C-25CC-2650-2738-9B4F4DBD63AF}"/>
              </a:ext>
            </a:extLst>
          </p:cNvPr>
          <p:cNvSpPr txBox="1">
            <a:spLocks/>
          </p:cNvSpPr>
          <p:nvPr/>
        </p:nvSpPr>
        <p:spPr>
          <a:xfrm>
            <a:off x="707010" y="365125"/>
            <a:ext cx="10646789"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a:solidFill>
                  <a:srgbClr val="175A7C"/>
                </a:solidFill>
                <a:latin typeface="Calibri"/>
                <a:ea typeface="Calibri"/>
                <a:cs typeface="Calibri"/>
              </a:rPr>
              <a:t>Project funding and budget</a:t>
            </a:r>
            <a:endParaRPr lang="en-CA" sz="4200" b="1" dirty="0">
              <a:solidFill>
                <a:srgbClr val="175A7C"/>
              </a:solidFill>
              <a:latin typeface="Calibri"/>
              <a:ea typeface="Calibri"/>
              <a:cs typeface="Calibri"/>
            </a:endParaRPr>
          </a:p>
        </p:txBody>
      </p:sp>
      <p:cxnSp>
        <p:nvCxnSpPr>
          <p:cNvPr id="3" name="Straight Connector 2">
            <a:extLst>
              <a:ext uri="{FF2B5EF4-FFF2-40B4-BE49-F238E27FC236}">
                <a16:creationId xmlns:a16="http://schemas.microsoft.com/office/drawing/2014/main" id="{14A14FAD-3A72-DE3A-E280-D027B65D8339}"/>
              </a:ext>
            </a:extLst>
          </p:cNvPr>
          <p:cNvCxnSpPr>
            <a:cxnSpLocks/>
          </p:cNvCxnSpPr>
          <p:nvPr/>
        </p:nvCxnSpPr>
        <p:spPr>
          <a:xfrm>
            <a:off x="876693" y="1046375"/>
            <a:ext cx="10633435" cy="0"/>
          </a:xfrm>
          <a:prstGeom prst="line">
            <a:avLst/>
          </a:prstGeom>
          <a:ln>
            <a:solidFill>
              <a:srgbClr val="E1B87F"/>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E0E1E18C-1861-69A0-1C7B-4593F349A565}"/>
              </a:ext>
            </a:extLst>
          </p:cNvPr>
          <p:cNvGraphicFramePr>
            <a:graphicFrameLocks noGrp="1"/>
          </p:cNvGraphicFramePr>
          <p:nvPr>
            <p:extLst>
              <p:ext uri="{D42A27DB-BD31-4B8C-83A1-F6EECF244321}">
                <p14:modId xmlns:p14="http://schemas.microsoft.com/office/powerpoint/2010/main" val="282619618"/>
              </p:ext>
            </p:extLst>
          </p:nvPr>
        </p:nvGraphicFramePr>
        <p:xfrm>
          <a:off x="742029" y="1686418"/>
          <a:ext cx="10742961" cy="3198592"/>
        </p:xfrm>
        <a:graphic>
          <a:graphicData uri="http://schemas.openxmlformats.org/drawingml/2006/table">
            <a:tbl>
              <a:tblPr>
                <a:tableStyleId>{327F97BB-C833-4FB7-BDE5-3F7075034690}</a:tableStyleId>
              </a:tblPr>
              <a:tblGrid>
                <a:gridCol w="9295106">
                  <a:extLst>
                    <a:ext uri="{9D8B030D-6E8A-4147-A177-3AD203B41FA5}">
                      <a16:colId xmlns:a16="http://schemas.microsoft.com/office/drawing/2014/main" val="1765574438"/>
                    </a:ext>
                  </a:extLst>
                </a:gridCol>
                <a:gridCol w="1447855">
                  <a:extLst>
                    <a:ext uri="{9D8B030D-6E8A-4147-A177-3AD203B41FA5}">
                      <a16:colId xmlns:a16="http://schemas.microsoft.com/office/drawing/2014/main" val="4276473793"/>
                    </a:ext>
                  </a:extLst>
                </a:gridCol>
              </a:tblGrid>
              <a:tr h="441188">
                <a:tc>
                  <a:txBody>
                    <a:bodyPr/>
                    <a:lstStyle/>
                    <a:p>
                      <a:pPr algn="l" fontAlgn="b"/>
                      <a:r>
                        <a:rPr lang="en-CA" sz="2400" b="1" u="none" strike="noStrike" dirty="0">
                          <a:solidFill>
                            <a:srgbClr val="FFFFFF"/>
                          </a:solidFill>
                          <a:effectLst/>
                          <a:latin typeface="+mn-lt"/>
                        </a:rPr>
                        <a:t>Segment 1: Starkey Rd pathway and bridge funding source (2022-2024)</a:t>
                      </a:r>
                      <a:endParaRPr lang="en-CA" sz="2400" b="1" i="0" u="none" strike="noStrike" dirty="0">
                        <a:solidFill>
                          <a:srgbClr val="FFFFFF"/>
                        </a:solidFill>
                        <a:effectLst/>
                        <a:latin typeface="+mn-lt"/>
                      </a:endParaRPr>
                    </a:p>
                  </a:txBody>
                  <a:tcPr marL="10484" marR="10484" marT="10484" marB="0" anchor="b"/>
                </a:tc>
                <a:tc>
                  <a:txBody>
                    <a:bodyPr/>
                    <a:lstStyle/>
                    <a:p>
                      <a:pPr algn="l" fontAlgn="b"/>
                      <a:r>
                        <a:rPr lang="en-CA" sz="2000" b="1" u="none" strike="noStrike" dirty="0">
                          <a:solidFill>
                            <a:srgbClr val="FFFFFF"/>
                          </a:solidFill>
                          <a:effectLst/>
                          <a:latin typeface="+mn-lt"/>
                        </a:rPr>
                        <a:t>Amount</a:t>
                      </a:r>
                      <a:endParaRPr lang="en-CA" sz="2000" b="1" i="0" u="none" strike="noStrike" dirty="0">
                        <a:solidFill>
                          <a:srgbClr val="FFFFFF"/>
                        </a:solidFill>
                        <a:effectLst/>
                        <a:latin typeface="+mn-lt"/>
                      </a:endParaRPr>
                    </a:p>
                  </a:txBody>
                  <a:tcPr marL="10484" marR="10484" marT="10484" marB="0" anchor="b"/>
                </a:tc>
                <a:extLst>
                  <a:ext uri="{0D108BD9-81ED-4DB2-BD59-A6C34878D82A}">
                    <a16:rowId xmlns:a16="http://schemas.microsoft.com/office/drawing/2014/main" val="3357843241"/>
                  </a:ext>
                </a:extLst>
              </a:tr>
              <a:tr h="455101">
                <a:tc>
                  <a:txBody>
                    <a:bodyPr/>
                    <a:lstStyle/>
                    <a:p>
                      <a:pPr algn="l" fontAlgn="b"/>
                      <a:r>
                        <a:rPr lang="en-CA" sz="2000" b="0" u="none" strike="noStrike" dirty="0">
                          <a:solidFill>
                            <a:srgbClr val="000000"/>
                          </a:solidFill>
                          <a:effectLst/>
                          <a:latin typeface="+mn-lt"/>
                        </a:rPr>
                        <a:t>Sturgeon County (over 3 years)</a:t>
                      </a:r>
                      <a:endParaRPr lang="en-CA" sz="2000" b="0" i="0" u="none" strike="noStrike" dirty="0">
                        <a:solidFill>
                          <a:srgbClr val="000000"/>
                        </a:solidFill>
                        <a:effectLst/>
                        <a:latin typeface="+mn-lt"/>
                      </a:endParaRPr>
                    </a:p>
                  </a:txBody>
                  <a:tcPr marL="10484" marR="10484" marT="10484" marB="0" anchor="b"/>
                </a:tc>
                <a:tc>
                  <a:txBody>
                    <a:bodyPr/>
                    <a:lstStyle/>
                    <a:p>
                      <a:pPr algn="r" fontAlgn="b"/>
                      <a:r>
                        <a:rPr lang="en-CA" sz="2000" b="0" u="none" strike="noStrike">
                          <a:solidFill>
                            <a:srgbClr val="000000"/>
                          </a:solidFill>
                          <a:effectLst/>
                          <a:latin typeface="+mn-lt"/>
                        </a:rPr>
                        <a:t>$2,740,000</a:t>
                      </a:r>
                      <a:endParaRPr lang="en-CA" sz="2000" b="0" i="0" u="none" strike="noStrike">
                        <a:solidFill>
                          <a:srgbClr val="000000"/>
                        </a:solidFill>
                        <a:effectLst/>
                        <a:latin typeface="+mn-lt"/>
                      </a:endParaRPr>
                    </a:p>
                  </a:txBody>
                  <a:tcPr marL="10484" marR="10484" marT="10484" marB="0" anchor="b"/>
                </a:tc>
                <a:extLst>
                  <a:ext uri="{0D108BD9-81ED-4DB2-BD59-A6C34878D82A}">
                    <a16:rowId xmlns:a16="http://schemas.microsoft.com/office/drawing/2014/main" val="55247874"/>
                  </a:ext>
                </a:extLst>
              </a:tr>
              <a:tr h="419615">
                <a:tc>
                  <a:txBody>
                    <a:bodyPr/>
                    <a:lstStyle/>
                    <a:p>
                      <a:pPr algn="l" fontAlgn="b"/>
                      <a:r>
                        <a:rPr lang="en-CA" sz="2000" b="0" u="none" strike="noStrike" dirty="0">
                          <a:solidFill>
                            <a:srgbClr val="000000"/>
                          </a:solidFill>
                          <a:effectLst/>
                          <a:latin typeface="+mn-lt"/>
                        </a:rPr>
                        <a:t>Government of Canada Active Transportation Fund Grant</a:t>
                      </a:r>
                      <a:endParaRPr lang="en-CA" sz="2000" b="0" i="0" u="none" strike="noStrike" dirty="0">
                        <a:solidFill>
                          <a:srgbClr val="000000"/>
                        </a:solidFill>
                        <a:effectLst/>
                        <a:latin typeface="+mn-lt"/>
                      </a:endParaRPr>
                    </a:p>
                  </a:txBody>
                  <a:tcPr marL="10484" marR="10484" marT="10484" marB="0" anchor="b"/>
                </a:tc>
                <a:tc>
                  <a:txBody>
                    <a:bodyPr/>
                    <a:lstStyle/>
                    <a:p>
                      <a:pPr algn="r" fontAlgn="b"/>
                      <a:r>
                        <a:rPr lang="en-CA" sz="2000" b="0" u="none" strike="noStrike">
                          <a:solidFill>
                            <a:srgbClr val="000000"/>
                          </a:solidFill>
                          <a:effectLst/>
                          <a:latin typeface="+mn-lt"/>
                        </a:rPr>
                        <a:t>$1,740,000</a:t>
                      </a:r>
                      <a:endParaRPr lang="en-CA" sz="2000" b="0" i="0" u="none" strike="noStrike">
                        <a:solidFill>
                          <a:srgbClr val="000000"/>
                        </a:solidFill>
                        <a:effectLst/>
                        <a:latin typeface="+mn-lt"/>
                      </a:endParaRPr>
                    </a:p>
                  </a:txBody>
                  <a:tcPr marL="10484" marR="10484" marT="10484" marB="0" anchor="b"/>
                </a:tc>
                <a:extLst>
                  <a:ext uri="{0D108BD9-81ED-4DB2-BD59-A6C34878D82A}">
                    <a16:rowId xmlns:a16="http://schemas.microsoft.com/office/drawing/2014/main" val="2366345412"/>
                  </a:ext>
                </a:extLst>
              </a:tr>
              <a:tr h="470672">
                <a:tc>
                  <a:txBody>
                    <a:bodyPr/>
                    <a:lstStyle/>
                    <a:p>
                      <a:pPr algn="l" fontAlgn="b"/>
                      <a:r>
                        <a:rPr lang="en-CA" sz="2000" b="1" u="none" strike="noStrike" dirty="0">
                          <a:solidFill>
                            <a:srgbClr val="000000"/>
                          </a:solidFill>
                          <a:effectLst/>
                          <a:latin typeface="+mn-lt"/>
                        </a:rPr>
                        <a:t>Total Budget</a:t>
                      </a:r>
                      <a:endParaRPr lang="en-CA" sz="2000" b="1" i="0" u="none" strike="noStrike" dirty="0">
                        <a:solidFill>
                          <a:srgbClr val="000000"/>
                        </a:solidFill>
                        <a:effectLst/>
                        <a:latin typeface="+mn-lt"/>
                      </a:endParaRPr>
                    </a:p>
                  </a:txBody>
                  <a:tcPr marL="10484" marR="10484" marT="10484" marB="0" anchor="b"/>
                </a:tc>
                <a:tc>
                  <a:txBody>
                    <a:bodyPr/>
                    <a:lstStyle/>
                    <a:p>
                      <a:pPr algn="r" fontAlgn="b"/>
                      <a:r>
                        <a:rPr lang="en-CA" sz="2000" b="1" u="none" strike="noStrike" dirty="0">
                          <a:solidFill>
                            <a:srgbClr val="000000"/>
                          </a:solidFill>
                          <a:effectLst/>
                          <a:latin typeface="+mn-lt"/>
                        </a:rPr>
                        <a:t>$4,480,000</a:t>
                      </a:r>
                      <a:endParaRPr lang="en-CA" sz="2000" b="1" i="0" u="none" strike="noStrike" dirty="0">
                        <a:solidFill>
                          <a:srgbClr val="000000"/>
                        </a:solidFill>
                        <a:effectLst/>
                        <a:latin typeface="+mn-lt"/>
                      </a:endParaRPr>
                    </a:p>
                  </a:txBody>
                  <a:tcPr marL="10484" marR="10484" marT="10484" marB="0" anchor="b"/>
                </a:tc>
                <a:extLst>
                  <a:ext uri="{0D108BD9-81ED-4DB2-BD59-A6C34878D82A}">
                    <a16:rowId xmlns:a16="http://schemas.microsoft.com/office/drawing/2014/main" val="2706781863"/>
                  </a:ext>
                </a:extLst>
              </a:tr>
              <a:tr h="470672">
                <a:tc>
                  <a:txBody>
                    <a:bodyPr/>
                    <a:lstStyle/>
                    <a:p>
                      <a:pPr algn="l" fontAlgn="b"/>
                      <a:endParaRPr lang="en-CA" sz="1800" b="1" i="0" u="none" strike="noStrike" dirty="0">
                        <a:solidFill>
                          <a:srgbClr val="000000"/>
                        </a:solidFill>
                        <a:effectLst/>
                        <a:latin typeface="+mn-lt"/>
                      </a:endParaRPr>
                    </a:p>
                  </a:txBody>
                  <a:tcPr marL="10484" marR="10484" marT="10484" marB="0" anchor="b">
                    <a:solidFill>
                      <a:schemeClr val="bg1"/>
                    </a:solidFill>
                  </a:tcPr>
                </a:tc>
                <a:tc>
                  <a:txBody>
                    <a:bodyPr/>
                    <a:lstStyle/>
                    <a:p>
                      <a:pPr algn="r" fontAlgn="b"/>
                      <a:endParaRPr lang="en-CA" sz="1800" b="1" i="0" u="none" strike="noStrike" dirty="0">
                        <a:solidFill>
                          <a:srgbClr val="000000"/>
                        </a:solidFill>
                        <a:effectLst/>
                        <a:latin typeface="+mn-lt"/>
                      </a:endParaRPr>
                    </a:p>
                  </a:txBody>
                  <a:tcPr marL="10484" marR="10484" marT="10484" marB="0" anchor="b">
                    <a:solidFill>
                      <a:schemeClr val="bg1"/>
                    </a:solidFill>
                  </a:tcPr>
                </a:tc>
                <a:extLst>
                  <a:ext uri="{0D108BD9-81ED-4DB2-BD59-A6C34878D82A}">
                    <a16:rowId xmlns:a16="http://schemas.microsoft.com/office/drawing/2014/main" val="2912833136"/>
                  </a:ext>
                </a:extLst>
              </a:tr>
              <a:tr h="470672">
                <a:tc>
                  <a:txBody>
                    <a:bodyPr/>
                    <a:lstStyle/>
                    <a:p>
                      <a:pPr algn="l" fontAlgn="b"/>
                      <a:r>
                        <a:rPr lang="en-CA" sz="2400" b="1" i="0" u="none" strike="noStrike" dirty="0">
                          <a:solidFill>
                            <a:schemeClr val="bg1"/>
                          </a:solidFill>
                          <a:effectLst/>
                          <a:latin typeface="+mn-lt"/>
                        </a:rPr>
                        <a:t>Segment 2: (2025 Capital Plan)</a:t>
                      </a:r>
                    </a:p>
                  </a:txBody>
                  <a:tcPr marL="10484" marR="10484" marT="10484" marB="0" anchor="b"/>
                </a:tc>
                <a:tc>
                  <a:txBody>
                    <a:bodyPr/>
                    <a:lstStyle/>
                    <a:p>
                      <a:pPr algn="l" fontAlgn="b"/>
                      <a:r>
                        <a:rPr lang="en-CA" sz="2000" b="1" i="0" u="none" strike="noStrike" dirty="0">
                          <a:solidFill>
                            <a:schemeClr val="bg1"/>
                          </a:solidFill>
                          <a:effectLst/>
                          <a:latin typeface="+mn-lt"/>
                        </a:rPr>
                        <a:t>Amount</a:t>
                      </a:r>
                    </a:p>
                  </a:txBody>
                  <a:tcPr marL="10484" marR="10484" marT="10484" marB="0" anchor="b"/>
                </a:tc>
                <a:extLst>
                  <a:ext uri="{0D108BD9-81ED-4DB2-BD59-A6C34878D82A}">
                    <a16:rowId xmlns:a16="http://schemas.microsoft.com/office/drawing/2014/main" val="3567257581"/>
                  </a:ext>
                </a:extLst>
              </a:tr>
              <a:tr h="470672">
                <a:tc>
                  <a:txBody>
                    <a:bodyPr/>
                    <a:lstStyle/>
                    <a:p>
                      <a:pPr algn="l" fontAlgn="b"/>
                      <a:r>
                        <a:rPr lang="en-CA" sz="2000" b="0" i="0" u="none" strike="noStrike" dirty="0">
                          <a:solidFill>
                            <a:srgbClr val="000000"/>
                          </a:solidFill>
                          <a:effectLst/>
                          <a:latin typeface="+mn-lt"/>
                        </a:rPr>
                        <a:t>Sturgeon County </a:t>
                      </a:r>
                    </a:p>
                  </a:txBody>
                  <a:tcPr marL="10484" marR="10484" marT="10484" marB="0" anchor="b"/>
                </a:tc>
                <a:tc>
                  <a:txBody>
                    <a:bodyPr/>
                    <a:lstStyle/>
                    <a:p>
                      <a:pPr algn="r" fontAlgn="b"/>
                      <a:r>
                        <a:rPr lang="en-CA" sz="2000" b="0" i="0" u="none" strike="noStrike" dirty="0">
                          <a:solidFill>
                            <a:srgbClr val="000000"/>
                          </a:solidFill>
                          <a:effectLst/>
                          <a:latin typeface="+mn-lt"/>
                        </a:rPr>
                        <a:t>$1,140,000</a:t>
                      </a:r>
                    </a:p>
                  </a:txBody>
                  <a:tcPr marL="10484" marR="10484" marT="10484" marB="0" anchor="b"/>
                </a:tc>
                <a:extLst>
                  <a:ext uri="{0D108BD9-81ED-4DB2-BD59-A6C34878D82A}">
                    <a16:rowId xmlns:a16="http://schemas.microsoft.com/office/drawing/2014/main" val="783715408"/>
                  </a:ext>
                </a:extLst>
              </a:tr>
            </a:tbl>
          </a:graphicData>
        </a:graphic>
      </p:graphicFrame>
    </p:spTree>
    <p:extLst>
      <p:ext uri="{BB962C8B-B14F-4D97-AF65-F5344CB8AC3E}">
        <p14:creationId xmlns:p14="http://schemas.microsoft.com/office/powerpoint/2010/main" val="10456973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 Wave 2022 08.pptx" id="{EA493018-1087-47B8-9562-883E4DB6DA76}" vid="{67EC8EAD-91E2-4102-A3FB-84FFE7BB42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ee42b52-cce6-41b2-995f-909406932979" xsi:nil="true"/>
    <Date xmlns="ad9d9d50-9549-4ac2-b75e-6e44938c556f">2024-11-10T20:22:47+00:00</Date>
    <lcf76f155ced4ddcb4097134ff3c332f xmlns="ad9d9d50-9549-4ac2-b75e-6e44938c556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DED8FB4A9BCB4E865574211714F2AC" ma:contentTypeVersion="17" ma:contentTypeDescription="Create a new document." ma:contentTypeScope="" ma:versionID="1075143b7b1ffc3ff0fb34cc6da8aecb">
  <xsd:schema xmlns:xsd="http://www.w3.org/2001/XMLSchema" xmlns:xs="http://www.w3.org/2001/XMLSchema" xmlns:p="http://schemas.microsoft.com/office/2006/metadata/properties" xmlns:ns2="ad9d9d50-9549-4ac2-b75e-6e44938c556f" xmlns:ns3="dee42b52-cce6-41b2-995f-909406932979" targetNamespace="http://schemas.microsoft.com/office/2006/metadata/properties" ma:root="true" ma:fieldsID="f7157927a226ab205870efe677f728c2" ns2:_="" ns3:_="">
    <xsd:import namespace="ad9d9d50-9549-4ac2-b75e-6e44938c556f"/>
    <xsd:import namespace="dee42b52-cce6-41b2-995f-9094069329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9d9d50-9549-4ac2-b75e-6e44938c55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dd88a30-2457-48eb-b7de-23e0b31fbbf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Date" ma:index="23" nillable="true" ma:displayName="Date" ma:default="[today]"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ee42b52-cce6-41b2-995f-90940693297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cc27ece-87b3-42e4-82e0-af3181be21bd}" ma:internalName="TaxCatchAll" ma:showField="CatchAllData" ma:web="dee42b52-cce6-41b2-995f-9094069329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24800D-0E24-4675-954D-4A52C1C92CC2}">
  <ds:schemaRefs>
    <ds:schemaRef ds:uri="http://www.w3.org/XML/1998/namespace"/>
    <ds:schemaRef ds:uri="http://schemas.microsoft.com/office/2006/metadata/properties"/>
    <ds:schemaRef ds:uri="dee42b52-cce6-41b2-995f-909406932979"/>
    <ds:schemaRef ds:uri="http://schemas.openxmlformats.org/package/2006/metadata/core-properties"/>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ad9d9d50-9549-4ac2-b75e-6e44938c556f"/>
  </ds:schemaRefs>
</ds:datastoreItem>
</file>

<file path=customXml/itemProps2.xml><?xml version="1.0" encoding="utf-8"?>
<ds:datastoreItem xmlns:ds="http://schemas.openxmlformats.org/officeDocument/2006/customXml" ds:itemID="{CC1A6191-2253-4281-B7E6-4447C9868F82}">
  <ds:schemaRefs>
    <ds:schemaRef ds:uri="http://schemas.microsoft.com/sharepoint/v3/contenttype/forms"/>
  </ds:schemaRefs>
</ds:datastoreItem>
</file>

<file path=customXml/itemProps3.xml><?xml version="1.0" encoding="utf-8"?>
<ds:datastoreItem xmlns:ds="http://schemas.openxmlformats.org/officeDocument/2006/customXml" ds:itemID="{B038C2ED-E17F-4336-B91B-6DBD26A77A97}">
  <ds:schemaRefs>
    <ds:schemaRef ds:uri="ad9d9d50-9549-4ac2-b75e-6e44938c556f"/>
    <ds:schemaRef ds:uri="dee42b52-cce6-41b2-995f-9094069329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PPT_Wave_Template_2022</Template>
  <TotalTime>4373</TotalTime>
  <Words>951</Words>
  <Application>Microsoft Macintosh PowerPoint</Application>
  <PresentationFormat>Widescreen</PresentationFormat>
  <Paragraphs>147</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Calibri Light</vt:lpstr>
      <vt:lpstr>Open Sans</vt:lpstr>
      <vt:lpstr>Office Theme</vt:lpstr>
      <vt:lpstr>Starkey Road Pathway and Pedestrian Bridge</vt:lpstr>
      <vt:lpstr>Welcome &amp; 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Hinton</dc:creator>
  <cp:lastModifiedBy>Kim Taylor</cp:lastModifiedBy>
  <cp:revision>77</cp:revision>
  <cp:lastPrinted>2024-11-14T22:17:13Z</cp:lastPrinted>
  <dcterms:created xsi:type="dcterms:W3CDTF">2024-11-11T01:05:25Z</dcterms:created>
  <dcterms:modified xsi:type="dcterms:W3CDTF">2025-02-03T16:42:58Z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_dlc_DocIdItemGuid">
    <vt:lpwstr>60ce00a5-9165-4264-b283-3efe4a3cca85</vt:lpwstr>
  </property>
  <property fmtid="{D5CDD505-2E9C-101B-9397-08002B2CF9AE}" pid="4" name="ContentTypeId">
    <vt:lpwstr>0x010100A0DED8FB4A9BCB4E865574211714F2AC</vt:lpwstr>
  </property>
</Properties>
</file>